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82" r:id="rId3"/>
    <p:sldId id="260" r:id="rId4"/>
    <p:sldId id="283" r:id="rId5"/>
    <p:sldId id="257" r:id="rId6"/>
    <p:sldId id="261" r:id="rId7"/>
    <p:sldId id="262" r:id="rId8"/>
    <p:sldId id="263" r:id="rId9"/>
    <p:sldId id="264" r:id="rId10"/>
    <p:sldId id="266" r:id="rId11"/>
    <p:sldId id="269" r:id="rId12"/>
    <p:sldId id="267" r:id="rId13"/>
    <p:sldId id="268" r:id="rId14"/>
    <p:sldId id="284" r:id="rId15"/>
    <p:sldId id="270" r:id="rId16"/>
    <p:sldId id="272" r:id="rId17"/>
    <p:sldId id="271" r:id="rId18"/>
    <p:sldId id="280" r:id="rId19"/>
    <p:sldId id="273" r:id="rId20"/>
    <p:sldId id="275" r:id="rId21"/>
    <p:sldId id="276" r:id="rId22"/>
    <p:sldId id="277" r:id="rId23"/>
    <p:sldId id="278" r:id="rId24"/>
    <p:sldId id="279" r:id="rId25"/>
    <p:sldId id="281" r:id="rId2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31" d="100"/>
          <a:sy n="131" d="100"/>
        </p:scale>
        <p:origin x="-120" y="-800"/>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E720BB-E5A3-1840-A27D-BB1CA1A32C18}" type="datetimeFigureOut">
              <a:rPr lang="en-US" smtClean="0"/>
              <a:pPr/>
              <a:t>10/17/16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D047BE-C4AD-0943-A67A-5B30D6F86235}" type="slidenum">
              <a:rPr lang="en-US" smtClean="0"/>
              <a:pPr/>
              <a:t>‹#›</a:t>
            </a:fld>
            <a:endParaRPr lang="en-US"/>
          </a:p>
        </p:txBody>
      </p:sp>
    </p:spTree>
    <p:extLst>
      <p:ext uri="{BB962C8B-B14F-4D97-AF65-F5344CB8AC3E}">
        <p14:creationId xmlns:p14="http://schemas.microsoft.com/office/powerpoint/2010/main" val="378454971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97FF68-286F-5F4F-B112-3EBF02DAA9EA}" type="slidenum">
              <a:rPr lang="en-US" smtClean="0"/>
              <a:pPr/>
              <a:t>5</a:t>
            </a:fld>
            <a:endParaRPr lang="en-US"/>
          </a:p>
        </p:txBody>
      </p:sp>
    </p:spTree>
    <p:extLst>
      <p:ext uri="{BB962C8B-B14F-4D97-AF65-F5344CB8AC3E}">
        <p14:creationId xmlns:p14="http://schemas.microsoft.com/office/powerpoint/2010/main" val="2264697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09907E-043D-5F4C-9747-35AA9E346974}" type="datetimeFigureOut">
              <a:rPr lang="en-US" smtClean="0"/>
              <a:pPr/>
              <a:t>10/17/16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074243-F5EF-D842-B9F6-4096C397EFF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09907E-043D-5F4C-9747-35AA9E346974}" type="datetimeFigureOut">
              <a:rPr lang="en-US" smtClean="0"/>
              <a:pPr/>
              <a:t>10/17/16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074243-F5EF-D842-B9F6-4096C397EFF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09907E-043D-5F4C-9747-35AA9E346974}" type="datetimeFigureOut">
              <a:rPr lang="en-US" smtClean="0"/>
              <a:pPr/>
              <a:t>10/17/16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074243-F5EF-D842-B9F6-4096C397EFF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8360"/>
            <a:ext cx="8229600" cy="854869"/>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8229600" cy="16418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2956322"/>
            <a:ext cx="8229600" cy="16418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fld id="{D22CB07A-EB53-7C40-90A9-1849D3D0ABD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09907E-043D-5F4C-9747-35AA9E346974}" type="datetimeFigureOut">
              <a:rPr lang="en-US" smtClean="0"/>
              <a:pPr/>
              <a:t>10/17/16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074243-F5EF-D842-B9F6-4096C397EFF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09907E-043D-5F4C-9747-35AA9E346974}" type="datetimeFigureOut">
              <a:rPr lang="en-US" smtClean="0"/>
              <a:pPr/>
              <a:t>10/17/16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074243-F5EF-D842-B9F6-4096C397EFF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09907E-043D-5F4C-9747-35AA9E346974}" type="datetimeFigureOut">
              <a:rPr lang="en-US" smtClean="0"/>
              <a:pPr/>
              <a:t>10/17/16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074243-F5EF-D842-B9F6-4096C397EFF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09907E-043D-5F4C-9747-35AA9E346974}" type="datetimeFigureOut">
              <a:rPr lang="en-US" smtClean="0"/>
              <a:pPr/>
              <a:t>10/17/16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074243-F5EF-D842-B9F6-4096C397EFF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09907E-043D-5F4C-9747-35AA9E346974}" type="datetimeFigureOut">
              <a:rPr lang="en-US" smtClean="0"/>
              <a:pPr/>
              <a:t>10/17/16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074243-F5EF-D842-B9F6-4096C397EFF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09907E-043D-5F4C-9747-35AA9E346974}" type="datetimeFigureOut">
              <a:rPr lang="en-US" smtClean="0"/>
              <a:pPr/>
              <a:t>10/17/16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074243-F5EF-D842-B9F6-4096C397EFF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09907E-043D-5F4C-9747-35AA9E346974}" type="datetimeFigureOut">
              <a:rPr lang="en-US" smtClean="0"/>
              <a:pPr/>
              <a:t>10/17/16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074243-F5EF-D842-B9F6-4096C397EFF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09907E-043D-5F4C-9747-35AA9E346974}" type="datetimeFigureOut">
              <a:rPr lang="en-US" smtClean="0"/>
              <a:pPr/>
              <a:t>10/17/16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074243-F5EF-D842-B9F6-4096C397EFF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509907E-043D-5F4C-9747-35AA9E346974}" type="datetimeFigureOut">
              <a:rPr lang="en-US" smtClean="0"/>
              <a:pPr/>
              <a:t>10/17/16</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D074243-F5EF-D842-B9F6-4096C397EFF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tif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2585" y="759768"/>
            <a:ext cx="7772400" cy="1102519"/>
          </a:xfrm>
        </p:spPr>
        <p:txBody>
          <a:bodyPr>
            <a:noAutofit/>
          </a:bodyPr>
          <a:lstStyle/>
          <a:p>
            <a:r>
              <a:rPr lang="en-US" sz="4800" dirty="0" smtClean="0"/>
              <a:t>Childhood Adversity </a:t>
            </a:r>
            <a:br>
              <a:rPr lang="en-US" sz="4800" dirty="0" smtClean="0"/>
            </a:br>
            <a:r>
              <a:rPr lang="en-US" sz="4800" dirty="0" smtClean="0"/>
              <a:t>and Toxic </a:t>
            </a:r>
            <a:r>
              <a:rPr lang="en-US" sz="4800" dirty="0"/>
              <a:t>S</a:t>
            </a:r>
            <a:r>
              <a:rPr lang="en-US" sz="4800" dirty="0" smtClean="0"/>
              <a:t>tress</a:t>
            </a:r>
            <a:endParaRPr lang="en-US" sz="4800" dirty="0"/>
          </a:p>
        </p:txBody>
      </p:sp>
      <p:sp>
        <p:nvSpPr>
          <p:cNvPr id="3" name="Subtitle 2"/>
          <p:cNvSpPr>
            <a:spLocks noGrp="1"/>
          </p:cNvSpPr>
          <p:nvPr>
            <p:ph type="subTitle" idx="1"/>
          </p:nvPr>
        </p:nvSpPr>
        <p:spPr>
          <a:xfrm>
            <a:off x="1371600" y="2472267"/>
            <a:ext cx="6400800" cy="1314450"/>
          </a:xfrm>
        </p:spPr>
        <p:txBody>
          <a:bodyPr>
            <a:normAutofit fontScale="70000" lnSpcReduction="20000"/>
          </a:bodyPr>
          <a:lstStyle/>
          <a:p>
            <a:r>
              <a:rPr lang="en-US" sz="4571" dirty="0" smtClean="0">
                <a:solidFill>
                  <a:schemeClr val="tx1"/>
                </a:solidFill>
              </a:rPr>
              <a:t>Donald A. Barr, MD, PhD</a:t>
            </a:r>
          </a:p>
          <a:p>
            <a:r>
              <a:rPr lang="en-US" dirty="0" smtClean="0">
                <a:solidFill>
                  <a:schemeClr val="tx1"/>
                </a:solidFill>
              </a:rPr>
              <a:t>Professor of Pediatrics, and of Education (by courtesy)</a:t>
            </a:r>
          </a:p>
          <a:p>
            <a:r>
              <a:rPr lang="en-US" dirty="0" smtClean="0">
                <a:solidFill>
                  <a:schemeClr val="tx1"/>
                </a:solidFill>
              </a:rPr>
              <a:t>Stanford University</a:t>
            </a:r>
            <a:endParaRPr lang="en-US" dirty="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25556" y="4478017"/>
            <a:ext cx="8369165" cy="461665"/>
          </a:xfrm>
          <a:prstGeom prst="rect">
            <a:avLst/>
          </a:prstGeom>
          <a:noFill/>
        </p:spPr>
        <p:txBody>
          <a:bodyPr wrap="square" rtlCol="0">
            <a:spAutoFit/>
          </a:bodyPr>
          <a:lstStyle/>
          <a:p>
            <a:r>
              <a:rPr lang="en-US" sz="2400" dirty="0" smtClean="0"/>
              <a:t>Tarbell et al. </a:t>
            </a:r>
            <a:r>
              <a:rPr lang="en-US" sz="2400" dirty="0" err="1" smtClean="0"/>
              <a:t>Annu</a:t>
            </a:r>
            <a:r>
              <a:rPr lang="en-US" sz="2400" dirty="0" smtClean="0"/>
              <a:t> Rev Fluid Mech. 2014; 46:591-614.</a:t>
            </a:r>
            <a:endParaRPr lang="en-US" sz="2400" dirty="0"/>
          </a:p>
        </p:txBody>
      </p:sp>
      <p:pic>
        <p:nvPicPr>
          <p:cNvPr id="4" name="Picture 2"/>
          <p:cNvPicPr>
            <a:picLocks noChangeAspect="1" noChangeArrowheads="1"/>
          </p:cNvPicPr>
          <p:nvPr/>
        </p:nvPicPr>
        <p:blipFill>
          <a:blip r:embed="rId2"/>
          <a:srcRect/>
          <a:stretch>
            <a:fillRect/>
          </a:stretch>
        </p:blipFill>
        <p:spPr bwMode="auto">
          <a:xfrm>
            <a:off x="1569252" y="95074"/>
            <a:ext cx="6985798" cy="4382943"/>
          </a:xfrm>
          <a:prstGeom prst="rect">
            <a:avLst/>
          </a:prstGeom>
          <a:noFill/>
          <a:ln w="9525">
            <a:noFill/>
            <a:miter lim="800000"/>
            <a:headEnd/>
            <a:tailEnd/>
          </a:ln>
          <a:effectLst/>
        </p:spPr>
      </p:pic>
      <p:sp>
        <p:nvSpPr>
          <p:cNvPr id="5" name="Rectangle 4"/>
          <p:cNvSpPr/>
          <p:nvPr/>
        </p:nvSpPr>
        <p:spPr>
          <a:xfrm>
            <a:off x="6656552" y="2408621"/>
            <a:ext cx="1488965" cy="543035"/>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6656552" y="3025243"/>
            <a:ext cx="1760482" cy="504481"/>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05979"/>
            <a:ext cx="8229600" cy="1400421"/>
          </a:xfrm>
        </p:spPr>
        <p:txBody>
          <a:bodyPr>
            <a:noAutofit/>
          </a:bodyPr>
          <a:lstStyle/>
          <a:p>
            <a:pPr>
              <a:lnSpc>
                <a:spcPct val="80000"/>
              </a:lnSpc>
            </a:pPr>
            <a:r>
              <a:rPr lang="en-US" sz="3000" dirty="0" smtClean="0"/>
              <a:t>Prediction of Clinical Cardiovascular Events With Carotid Intima-Media Thickness – </a:t>
            </a:r>
            <a:br>
              <a:rPr lang="en-US" sz="3000" dirty="0" smtClean="0"/>
            </a:br>
            <a:r>
              <a:rPr lang="en-US" sz="3000" dirty="0" smtClean="0"/>
              <a:t>A Systematic Review and Meta-Analysis</a:t>
            </a:r>
            <a:r>
              <a:rPr lang="en-US" sz="3000" dirty="0"/>
              <a:t>. </a:t>
            </a:r>
            <a:r>
              <a:rPr lang="en-US" sz="3000" dirty="0" smtClean="0"/>
              <a:t/>
            </a:r>
            <a:br>
              <a:rPr lang="en-US" sz="3000" dirty="0" smtClean="0"/>
            </a:br>
            <a:r>
              <a:rPr lang="en-US" sz="2400" dirty="0" smtClean="0"/>
              <a:t>Lorenz</a:t>
            </a:r>
            <a:r>
              <a:rPr lang="en-US" sz="2400" dirty="0"/>
              <a:t>, et al.  </a:t>
            </a:r>
            <a:r>
              <a:rPr lang="en-US" sz="2400" i="1" dirty="0" smtClean="0"/>
              <a:t>Circulation</a:t>
            </a:r>
            <a:r>
              <a:rPr lang="en-US" sz="2400" dirty="0" smtClean="0"/>
              <a:t>. 2007; 14: 459-67</a:t>
            </a:r>
            <a:r>
              <a:rPr lang="en-US" sz="3200" dirty="0" smtClean="0"/>
              <a:t>. </a:t>
            </a:r>
            <a:endParaRPr lang="en-US" sz="3200" dirty="0"/>
          </a:p>
        </p:txBody>
      </p:sp>
      <p:sp>
        <p:nvSpPr>
          <p:cNvPr id="5" name="TextBox 4"/>
          <p:cNvSpPr txBox="1"/>
          <p:nvPr/>
        </p:nvSpPr>
        <p:spPr>
          <a:xfrm>
            <a:off x="457200" y="1823233"/>
            <a:ext cx="8229600" cy="3170099"/>
          </a:xfrm>
          <a:prstGeom prst="rect">
            <a:avLst/>
          </a:prstGeom>
          <a:noFill/>
          <a:ln w="28575" cmpd="sng">
            <a:solidFill>
              <a:schemeClr val="tx1"/>
            </a:solidFill>
          </a:ln>
        </p:spPr>
        <p:txBody>
          <a:bodyPr wrap="square" rtlCol="0">
            <a:spAutoFit/>
          </a:bodyPr>
          <a:lstStyle/>
          <a:p>
            <a:r>
              <a:rPr lang="en-US" sz="4000" dirty="0" smtClean="0"/>
              <a:t>“Carotid </a:t>
            </a:r>
            <a:r>
              <a:rPr lang="en-US" sz="4000" dirty="0" err="1" smtClean="0"/>
              <a:t>intima</a:t>
            </a:r>
            <a:r>
              <a:rPr lang="en-US" sz="4000" dirty="0" smtClean="0"/>
              <a:t>-media thickness (IMT) is increasingly used as a surrogate marker for atherosclerosis…Carotid IMT is a strong predictor of future vascular events.” </a:t>
            </a:r>
            <a:endParaRPr lang="en-US" sz="40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71450"/>
            <a:ext cx="8800240" cy="1257300"/>
          </a:xfrm>
        </p:spPr>
        <p:txBody>
          <a:bodyPr>
            <a:noAutofit/>
          </a:bodyPr>
          <a:lstStyle/>
          <a:p>
            <a:r>
              <a:rPr lang="en-US" sz="3000" dirty="0" smtClean="0"/>
              <a:t>Racial and socioeconomic disparities in arterial stiffness and </a:t>
            </a:r>
            <a:r>
              <a:rPr lang="en-US" sz="3000" dirty="0" err="1" smtClean="0"/>
              <a:t>intima</a:t>
            </a:r>
            <a:r>
              <a:rPr lang="en-US" sz="3000" dirty="0" smtClean="0"/>
              <a:t> media thickness among adolescents</a:t>
            </a:r>
            <a:r>
              <a:rPr lang="en-US" sz="2400" dirty="0" smtClean="0"/>
              <a:t/>
            </a:r>
            <a:br>
              <a:rPr lang="en-US" sz="2400" dirty="0" smtClean="0"/>
            </a:br>
            <a:r>
              <a:rPr lang="en-US" sz="2200" dirty="0" smtClean="0"/>
              <a:t>Thurston RC, Matthews KA. Social Science &amp; Medicine 2009; 68:807</a:t>
            </a:r>
            <a:endParaRPr lang="en-US" sz="2200" dirty="0"/>
          </a:p>
        </p:txBody>
      </p:sp>
      <p:sp>
        <p:nvSpPr>
          <p:cNvPr id="3" name="Content Placeholder 2"/>
          <p:cNvSpPr>
            <a:spLocks noGrp="1"/>
          </p:cNvSpPr>
          <p:nvPr>
            <p:ph idx="1"/>
          </p:nvPr>
        </p:nvSpPr>
        <p:spPr>
          <a:xfrm>
            <a:off x="609600" y="1428749"/>
            <a:ext cx="7772400" cy="3554905"/>
          </a:xfrm>
        </p:spPr>
        <p:txBody>
          <a:bodyPr>
            <a:normAutofit fontScale="85000" lnSpcReduction="20000"/>
          </a:bodyPr>
          <a:lstStyle/>
          <a:p>
            <a:r>
              <a:rPr lang="en-US" sz="3800" dirty="0" smtClean="0"/>
              <a:t>Recruited students age 14-16</a:t>
            </a:r>
          </a:p>
          <a:p>
            <a:r>
              <a:rPr lang="en-US" sz="3800" dirty="0" smtClean="0"/>
              <a:t>Recorded race, SES (multiple measures)</a:t>
            </a:r>
          </a:p>
          <a:p>
            <a:r>
              <a:rPr lang="en-US" sz="3800" dirty="0" smtClean="0"/>
              <a:t>Asked students to self-rate their position in the “social hierarchy”</a:t>
            </a:r>
          </a:p>
          <a:p>
            <a:r>
              <a:rPr lang="en-US" sz="3800" dirty="0" smtClean="0"/>
              <a:t>3 years later, they measured</a:t>
            </a:r>
          </a:p>
          <a:p>
            <a:pPr lvl="1"/>
            <a:r>
              <a:rPr lang="en-US" dirty="0" smtClean="0"/>
              <a:t>Carotid IMT</a:t>
            </a:r>
          </a:p>
          <a:p>
            <a:pPr lvl="1"/>
            <a:r>
              <a:rPr lang="en-US" dirty="0" smtClean="0"/>
              <a:t>pulse wave velocity of the blood flowing through the aorta (measures stiffness of the lining) </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616331"/>
          </a:xfrm>
        </p:spPr>
        <p:txBody>
          <a:bodyPr>
            <a:normAutofit fontScale="90000"/>
          </a:bodyPr>
          <a:lstStyle/>
          <a:p>
            <a:r>
              <a:rPr lang="en-US" dirty="0" smtClean="0"/>
              <a:t>Results:</a:t>
            </a:r>
            <a:endParaRPr lang="en-US" dirty="0"/>
          </a:p>
        </p:txBody>
      </p:sp>
      <p:sp>
        <p:nvSpPr>
          <p:cNvPr id="3" name="Content Placeholder 2"/>
          <p:cNvSpPr>
            <a:spLocks noGrp="1"/>
          </p:cNvSpPr>
          <p:nvPr>
            <p:ph idx="1"/>
          </p:nvPr>
        </p:nvSpPr>
        <p:spPr>
          <a:xfrm>
            <a:off x="457200" y="822309"/>
            <a:ext cx="8229600" cy="3964993"/>
          </a:xfrm>
        </p:spPr>
        <p:txBody>
          <a:bodyPr>
            <a:normAutofit fontScale="92500" lnSpcReduction="20000"/>
          </a:bodyPr>
          <a:lstStyle/>
          <a:p>
            <a:r>
              <a:rPr lang="en-US" dirty="0" smtClean="0"/>
              <a:t>African American subjects had higher IMT and higher pulse wave velocity than white subjects</a:t>
            </a:r>
          </a:p>
          <a:p>
            <a:r>
              <a:rPr lang="en-US" dirty="0" smtClean="0"/>
              <a:t>Lower SES subjects had higher IMT and higher pulse wave velocity than higher SES subjects</a:t>
            </a:r>
          </a:p>
          <a:p>
            <a:r>
              <a:rPr lang="en-US" dirty="0" smtClean="0"/>
              <a:t>African American subjects had lower SES than white subjects</a:t>
            </a:r>
          </a:p>
          <a:p>
            <a:r>
              <a:rPr lang="en-US" dirty="0" smtClean="0"/>
              <a:t>When measuring both race and SES, race showed no difference, but SES continued to show a difference </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4050376"/>
          </a:xfrm>
        </p:spPr>
        <p:txBody>
          <a:bodyPr>
            <a:normAutofit/>
          </a:bodyPr>
          <a:lstStyle/>
          <a:p>
            <a:r>
              <a:rPr lang="en-US" i="1" dirty="0" smtClean="0"/>
              <a:t>Chronically elevated levels of cortisol can also have toxic </a:t>
            </a:r>
            <a:r>
              <a:rPr lang="en-US" i="1" dirty="0"/>
              <a:t>effects </a:t>
            </a:r>
            <a:r>
              <a:rPr lang="en-US" i="1" dirty="0" smtClean="0"/>
              <a:t> on neurological development in young children.</a:t>
            </a:r>
            <a:endParaRPr lang="en-US" i="1" dirty="0"/>
          </a:p>
        </p:txBody>
      </p:sp>
    </p:spTree>
    <p:extLst>
      <p:ext uri="{BB962C8B-B14F-4D97-AF65-F5344CB8AC3E}">
        <p14:creationId xmlns:p14="http://schemas.microsoft.com/office/powerpoint/2010/main" val="350893923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232" y="1185315"/>
            <a:ext cx="8730435" cy="3970318"/>
          </a:xfrm>
          <a:prstGeom prst="rect">
            <a:avLst/>
          </a:prstGeom>
          <a:noFill/>
        </p:spPr>
        <p:txBody>
          <a:bodyPr wrap="square" rtlCol="0">
            <a:spAutoFit/>
          </a:bodyPr>
          <a:lstStyle/>
          <a:p>
            <a:r>
              <a:rPr lang="en-US" sz="2800" dirty="0" smtClean="0"/>
              <a:t>“From </a:t>
            </a:r>
            <a:r>
              <a:rPr lang="en-US" sz="2800" dirty="0"/>
              <a:t>the time </a:t>
            </a:r>
            <a:r>
              <a:rPr lang="en-US" sz="2800" dirty="0" err="1"/>
              <a:t>Folake</a:t>
            </a:r>
            <a:r>
              <a:rPr lang="en-US" sz="2800" dirty="0"/>
              <a:t> </a:t>
            </a:r>
            <a:r>
              <a:rPr lang="en-US" sz="2800" dirty="0" err="1"/>
              <a:t>Ogundiran’s</a:t>
            </a:r>
            <a:r>
              <a:rPr lang="en-US" sz="2800" dirty="0"/>
              <a:t> daughter started kindergarten at a Success Academy charter school in Fort Greene, Brooklyn, the girl struggled to adjust to its strict </a:t>
            </a:r>
            <a:r>
              <a:rPr lang="en-US" sz="2800" dirty="0" smtClean="0"/>
              <a:t>rules. She </a:t>
            </a:r>
            <a:r>
              <a:rPr lang="en-US" sz="2800" dirty="0"/>
              <a:t>racked up demerits for not following directions or not keeping her hands folded in her lap. Sometimes, after being chastised, she threw tantrums. She was repeatedly suspended for screaming, throwing pencils, running away from school staff members or refusing to go to another classroom for a timeout</a:t>
            </a:r>
            <a:r>
              <a:rPr lang="en-US" sz="2800" dirty="0" smtClean="0"/>
              <a:t>.”</a:t>
            </a:r>
            <a:endParaRPr lang="en-US" sz="2800" dirty="0"/>
          </a:p>
        </p:txBody>
      </p:sp>
      <p:pic>
        <p:nvPicPr>
          <p:cNvPr id="5" name="Picture 4" descr="TA.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0267" y="0"/>
            <a:ext cx="2472916" cy="400031"/>
          </a:xfrm>
          <a:prstGeom prst="rect">
            <a:avLst/>
          </a:prstGeom>
        </p:spPr>
      </p:pic>
      <p:sp>
        <p:nvSpPr>
          <p:cNvPr id="6" name="TextBox 5"/>
          <p:cNvSpPr txBox="1"/>
          <p:nvPr/>
        </p:nvSpPr>
        <p:spPr>
          <a:xfrm>
            <a:off x="1083734" y="235753"/>
            <a:ext cx="6951134" cy="1089529"/>
          </a:xfrm>
          <a:prstGeom prst="rect">
            <a:avLst/>
          </a:prstGeom>
          <a:noFill/>
        </p:spPr>
        <p:txBody>
          <a:bodyPr wrap="square" rtlCol="0">
            <a:spAutoFit/>
          </a:bodyPr>
          <a:lstStyle/>
          <a:p>
            <a:pPr algn="ctr">
              <a:lnSpc>
                <a:spcPct val="90000"/>
              </a:lnSpc>
            </a:pPr>
            <a:r>
              <a:rPr lang="en-US" sz="2600" b="1" i="1" dirty="0">
                <a:latin typeface="Cambria"/>
                <a:cs typeface="Cambria"/>
              </a:rPr>
              <a:t>At a Success Academy Charter School, Singling Out Pupils Who Have ‘Got to Go’</a:t>
            </a:r>
            <a:endParaRPr lang="en-US" sz="2600" dirty="0">
              <a:latin typeface="Cambria"/>
              <a:cs typeface="Cambria"/>
            </a:endParaRPr>
          </a:p>
          <a:p>
            <a:pPr algn="ctr"/>
            <a:r>
              <a:rPr lang="en-US" dirty="0">
                <a:latin typeface="Cambria"/>
                <a:cs typeface="Cambria"/>
              </a:rPr>
              <a:t>By </a:t>
            </a:r>
            <a:r>
              <a:rPr lang="en-US" dirty="0" smtClean="0">
                <a:latin typeface="Cambria"/>
                <a:cs typeface="Cambria"/>
              </a:rPr>
              <a:t>Kate Taylor    Oct</a:t>
            </a:r>
            <a:r>
              <a:rPr lang="en-US" dirty="0">
                <a:latin typeface="Cambria"/>
                <a:cs typeface="Cambria"/>
              </a:rPr>
              <a:t>. 29, </a:t>
            </a:r>
            <a:r>
              <a:rPr lang="en-US" dirty="0" smtClean="0">
                <a:latin typeface="Cambria"/>
                <a:cs typeface="Cambria"/>
              </a:rPr>
              <a:t>2015</a:t>
            </a:r>
            <a:endParaRPr lang="en-US" dirty="0"/>
          </a:p>
        </p:txBody>
      </p:sp>
    </p:spTree>
    <p:extLst>
      <p:ext uri="{BB962C8B-B14F-4D97-AF65-F5344CB8AC3E}">
        <p14:creationId xmlns:p14="http://schemas.microsoft.com/office/powerpoint/2010/main" val="40433713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87" y="-127000"/>
            <a:ext cx="8925034" cy="1747345"/>
          </a:xfrm>
        </p:spPr>
        <p:txBody>
          <a:bodyPr>
            <a:normAutofit fontScale="90000"/>
          </a:bodyPr>
          <a:lstStyle/>
          <a:p>
            <a:pPr>
              <a:lnSpc>
                <a:spcPct val="90000"/>
              </a:lnSpc>
            </a:pPr>
            <a:r>
              <a:rPr lang="en-US" sz="3100" dirty="0" smtClean="0"/>
              <a:t>Building the Brain’s “Air Traffic Control” System: How Early Experiences Shape the Development </a:t>
            </a:r>
            <a:r>
              <a:rPr lang="en-US" sz="3300" dirty="0" smtClean="0"/>
              <a:t>of Executive Function</a:t>
            </a:r>
            <a:br>
              <a:rPr lang="en-US" sz="3300" dirty="0" smtClean="0"/>
            </a:br>
            <a:r>
              <a:rPr lang="en-US" sz="3300" dirty="0" smtClean="0"/>
              <a:t>- </a:t>
            </a:r>
            <a:r>
              <a:rPr lang="en-US" sz="2667" dirty="0" smtClean="0"/>
              <a:t>Center on the Developing Child at Harvard University (2011)</a:t>
            </a:r>
            <a:endParaRPr lang="en-US" sz="2000" dirty="0"/>
          </a:p>
        </p:txBody>
      </p:sp>
      <p:sp>
        <p:nvSpPr>
          <p:cNvPr id="3" name="TextBox 2"/>
          <p:cNvSpPr txBox="1"/>
          <p:nvPr/>
        </p:nvSpPr>
        <p:spPr>
          <a:xfrm>
            <a:off x="457201" y="1473197"/>
            <a:ext cx="8461695" cy="3323987"/>
          </a:xfrm>
          <a:prstGeom prst="rect">
            <a:avLst/>
          </a:prstGeom>
          <a:noFill/>
        </p:spPr>
        <p:txBody>
          <a:bodyPr wrap="square" rtlCol="0">
            <a:spAutoFit/>
          </a:bodyPr>
          <a:lstStyle/>
          <a:p>
            <a:r>
              <a:rPr lang="en-US" sz="3000" dirty="0" smtClean="0"/>
              <a:t>“Children’s executive function skills provide the link between early school achievement and social, emotional, and moral development…Young children who have problems staying focused and resisting urges to respond impulsively—two core executive function skills—not only have trouble in school but also have trouble following directions generally...”</a:t>
            </a:r>
            <a:endParaRPr lang="en-US" sz="30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27538" y="4586723"/>
            <a:ext cx="7834924" cy="461665"/>
          </a:xfrm>
          <a:prstGeom prst="rect">
            <a:avLst/>
          </a:prstGeom>
          <a:noFill/>
        </p:spPr>
        <p:txBody>
          <a:bodyPr wrap="square" rtlCol="0">
            <a:spAutoFit/>
          </a:bodyPr>
          <a:lstStyle/>
          <a:p>
            <a:r>
              <a:rPr lang="en-US" sz="2400" dirty="0" smtClean="0"/>
              <a:t>Source:</a:t>
            </a:r>
            <a:r>
              <a:rPr lang="en-US" dirty="0" smtClean="0"/>
              <a:t> http</a:t>
            </a:r>
            <a:r>
              <a:rPr lang="en-US" dirty="0"/>
              <a:t>://tnaaustralia.org.au/2015/12/11/amygdala-function-in-pain/</a:t>
            </a:r>
          </a:p>
        </p:txBody>
      </p:sp>
      <p:pic>
        <p:nvPicPr>
          <p:cNvPr id="6" name="Picture 5" descr="2009-12-amygdala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9667" y="194741"/>
            <a:ext cx="5201816" cy="4301068"/>
          </a:xfrm>
          <a:prstGeom prst="rect">
            <a:avLst/>
          </a:prstGeom>
        </p:spPr>
      </p:pic>
      <p:cxnSp>
        <p:nvCxnSpPr>
          <p:cNvPr id="9" name="Straight Arrow Connector 8"/>
          <p:cNvCxnSpPr/>
          <p:nvPr/>
        </p:nvCxnSpPr>
        <p:spPr>
          <a:xfrm rot="5400000" flipH="1" flipV="1">
            <a:off x="3360158" y="3308349"/>
            <a:ext cx="504665" cy="502340"/>
          </a:xfrm>
          <a:prstGeom prst="straightConnector1">
            <a:avLst/>
          </a:prstGeom>
          <a:ln w="38100"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rot="16200000" flipV="1">
            <a:off x="4821624" y="3070875"/>
            <a:ext cx="799646" cy="682307"/>
          </a:xfrm>
          <a:prstGeom prst="straightConnector1">
            <a:avLst/>
          </a:prstGeom>
          <a:ln w="38100"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flipV="1">
            <a:off x="1284421" y="2575034"/>
            <a:ext cx="1430751" cy="272805"/>
          </a:xfrm>
          <a:prstGeom prst="straightConnector1">
            <a:avLst/>
          </a:prstGeom>
          <a:ln w="38100"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41211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59194" y="211675"/>
            <a:ext cx="7652787" cy="1320792"/>
          </a:xfrm>
          <a:prstGeom prst="rect">
            <a:avLst/>
          </a:prstGeom>
        </p:spPr>
      </p:pic>
      <p:pic>
        <p:nvPicPr>
          <p:cNvPr id="3" name="Picture 2"/>
          <p:cNvPicPr>
            <a:picLocks noChangeAspect="1"/>
          </p:cNvPicPr>
          <p:nvPr/>
        </p:nvPicPr>
        <p:blipFill>
          <a:blip r:embed="rId3"/>
          <a:stretch>
            <a:fillRect/>
          </a:stretch>
        </p:blipFill>
        <p:spPr>
          <a:xfrm>
            <a:off x="4608204" y="0"/>
            <a:ext cx="2607673" cy="625292"/>
          </a:xfrm>
          <a:prstGeom prst="rect">
            <a:avLst/>
          </a:prstGeom>
        </p:spPr>
      </p:pic>
      <p:sp>
        <p:nvSpPr>
          <p:cNvPr id="4" name="TextBox 3"/>
          <p:cNvSpPr txBox="1"/>
          <p:nvPr/>
        </p:nvSpPr>
        <p:spPr>
          <a:xfrm>
            <a:off x="3354568" y="1036022"/>
            <a:ext cx="5300643" cy="338554"/>
          </a:xfrm>
          <a:prstGeom prst="rect">
            <a:avLst/>
          </a:prstGeom>
          <a:noFill/>
        </p:spPr>
        <p:txBody>
          <a:bodyPr wrap="square" rtlCol="0">
            <a:spAutoFit/>
          </a:bodyPr>
          <a:lstStyle/>
          <a:p>
            <a:r>
              <a:rPr lang="en-US" sz="1600" dirty="0" err="1">
                <a:latin typeface="Arial"/>
                <a:cs typeface="Arial"/>
              </a:rPr>
              <a:t>Shonkoff</a:t>
            </a:r>
            <a:r>
              <a:rPr lang="en-US" sz="1600" dirty="0">
                <a:latin typeface="Arial"/>
                <a:cs typeface="Arial"/>
              </a:rPr>
              <a:t> JP,</a:t>
            </a:r>
            <a:r>
              <a:rPr lang="en-US" sz="1600" dirty="0" smtClean="0">
                <a:latin typeface="Arial"/>
                <a:cs typeface="Arial"/>
              </a:rPr>
              <a:t> et </a:t>
            </a:r>
            <a:r>
              <a:rPr lang="en-US" sz="1600" dirty="0">
                <a:latin typeface="Arial"/>
                <a:cs typeface="Arial"/>
              </a:rPr>
              <a:t>al.</a:t>
            </a:r>
            <a:r>
              <a:rPr lang="en-US" sz="1600" dirty="0" smtClean="0">
                <a:latin typeface="Arial"/>
                <a:cs typeface="Arial"/>
              </a:rPr>
              <a:t> </a:t>
            </a:r>
            <a:r>
              <a:rPr lang="en-US" sz="1600" i="1" dirty="0">
                <a:latin typeface="Arial"/>
                <a:cs typeface="Arial"/>
              </a:rPr>
              <a:t>Pediatrics</a:t>
            </a:r>
            <a:r>
              <a:rPr lang="en-US" sz="1600" dirty="0">
                <a:latin typeface="Arial"/>
                <a:cs typeface="Arial"/>
              </a:rPr>
              <a:t>. 2012 Jan;129(1):e232-46. </a:t>
            </a:r>
          </a:p>
        </p:txBody>
      </p:sp>
      <p:sp>
        <p:nvSpPr>
          <p:cNvPr id="5" name="TextBox 4"/>
          <p:cNvSpPr txBox="1"/>
          <p:nvPr/>
        </p:nvSpPr>
        <p:spPr>
          <a:xfrm>
            <a:off x="440267" y="1541177"/>
            <a:ext cx="8458199" cy="3416320"/>
          </a:xfrm>
          <a:prstGeom prst="rect">
            <a:avLst/>
          </a:prstGeom>
          <a:noFill/>
        </p:spPr>
        <p:txBody>
          <a:bodyPr wrap="square" rtlCol="0">
            <a:spAutoFit/>
          </a:bodyPr>
          <a:lstStyle/>
          <a:p>
            <a:r>
              <a:rPr lang="en-US" sz="3600" dirty="0" smtClean="0"/>
              <a:t>“Chronic stress is associated with hypertrophy and </a:t>
            </a:r>
            <a:r>
              <a:rPr lang="en-US" sz="3600" dirty="0" err="1" smtClean="0"/>
              <a:t>overactivity</a:t>
            </a:r>
            <a:r>
              <a:rPr lang="en-US" sz="3600" dirty="0" smtClean="0"/>
              <a:t> in the </a:t>
            </a:r>
            <a:r>
              <a:rPr lang="en-US" sz="3600" dirty="0" err="1" smtClean="0"/>
              <a:t>amygdala</a:t>
            </a:r>
            <a:r>
              <a:rPr lang="en-US" sz="3600" dirty="0" smtClean="0"/>
              <a:t> and </a:t>
            </a:r>
            <a:r>
              <a:rPr lang="en-US" sz="3600" dirty="0" err="1" smtClean="0"/>
              <a:t>orbitofrontal</a:t>
            </a:r>
            <a:r>
              <a:rPr lang="en-US" sz="3600" dirty="0" smtClean="0"/>
              <a:t> cortex, whereas comparable levels of adversity can lead to loss of neurons and neural connections in the hippocampus and medial PFC.” </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241" y="0"/>
            <a:ext cx="8776138" cy="1605889"/>
          </a:xfrm>
        </p:spPr>
        <p:txBody>
          <a:bodyPr>
            <a:noAutofit/>
          </a:bodyPr>
          <a:lstStyle/>
          <a:p>
            <a:r>
              <a:rPr lang="en-US" sz="3200" dirty="0" smtClean="0"/>
              <a:t>Salivary cortisol mediates effects of poverty and parenting on executive functions in early childhood. </a:t>
            </a:r>
            <a:r>
              <a:rPr lang="en-US" sz="3600" dirty="0" smtClean="0"/>
              <a:t/>
            </a:r>
            <a:br>
              <a:rPr lang="en-US" sz="3600" dirty="0" smtClean="0"/>
            </a:br>
            <a:r>
              <a:rPr lang="en-US" sz="2400" dirty="0" smtClean="0"/>
              <a:t>Blair</a:t>
            </a:r>
            <a:r>
              <a:rPr lang="en-US" sz="2400" dirty="0"/>
              <a:t>, et al. Child </a:t>
            </a:r>
            <a:r>
              <a:rPr lang="en-US" sz="2400" dirty="0" smtClean="0"/>
              <a:t>Dev. 2011 Nov-Dec;82(6):1970-84. </a:t>
            </a:r>
            <a:endParaRPr lang="en-US" sz="2400" dirty="0"/>
          </a:p>
        </p:txBody>
      </p:sp>
      <p:sp>
        <p:nvSpPr>
          <p:cNvPr id="4" name="Content Placeholder 3"/>
          <p:cNvSpPr>
            <a:spLocks noGrp="1"/>
          </p:cNvSpPr>
          <p:nvPr>
            <p:ph idx="1"/>
          </p:nvPr>
        </p:nvSpPr>
        <p:spPr>
          <a:xfrm>
            <a:off x="668867" y="1681655"/>
            <a:ext cx="8229600" cy="3364621"/>
          </a:xfrm>
        </p:spPr>
        <p:txBody>
          <a:bodyPr>
            <a:normAutofit fontScale="92500" lnSpcReduction="10000"/>
          </a:bodyPr>
          <a:lstStyle/>
          <a:p>
            <a:r>
              <a:rPr lang="en-US" dirty="0" smtClean="0"/>
              <a:t>“Executive functions contribute substantially to the self-regulation of behavior and are central to early academic achievement.”</a:t>
            </a:r>
          </a:p>
          <a:p>
            <a:r>
              <a:rPr lang="en-US" dirty="0" smtClean="0"/>
              <a:t>“Higher level of salivary </a:t>
            </a:r>
            <a:r>
              <a:rPr lang="en-US" dirty="0" err="1" smtClean="0"/>
              <a:t>cortisol</a:t>
            </a:r>
            <a:r>
              <a:rPr lang="en-US" dirty="0" smtClean="0"/>
              <a:t> assessed at ages 7, 15, and 24 months was uniquely associated with lower executive function ability and to a lesser extent IQ at age 3 years.”</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5"/>
          <p:cNvSpPr>
            <a:spLocks noGrp="1" noChangeArrowheads="1"/>
          </p:cNvSpPr>
          <p:nvPr>
            <p:ph type="title"/>
          </p:nvPr>
        </p:nvSpPr>
        <p:spPr>
          <a:xfrm>
            <a:off x="457200" y="208360"/>
            <a:ext cx="7315200" cy="591740"/>
          </a:xfrm>
        </p:spPr>
        <p:txBody>
          <a:bodyPr>
            <a:normAutofit fontScale="90000"/>
          </a:bodyPr>
          <a:lstStyle/>
          <a:p>
            <a:pPr eaLnBrk="1" hangingPunct="1"/>
            <a:r>
              <a:rPr lang="en-US" sz="3600" dirty="0"/>
              <a:t>		</a:t>
            </a:r>
            <a:r>
              <a:rPr lang="en-US" sz="3200" b="1" dirty="0"/>
              <a:t>Presenter Disclosures</a:t>
            </a:r>
          </a:p>
        </p:txBody>
      </p:sp>
      <p:sp>
        <p:nvSpPr>
          <p:cNvPr id="6151" name="Rectangle 7"/>
          <p:cNvSpPr>
            <a:spLocks noGrp="1" noChangeArrowheads="1"/>
          </p:cNvSpPr>
          <p:nvPr>
            <p:ph type="body" sz="half" idx="2"/>
          </p:nvPr>
        </p:nvSpPr>
        <p:spPr>
          <a:xfrm>
            <a:off x="152400" y="1543050"/>
            <a:ext cx="8686800" cy="857250"/>
          </a:xfrm>
        </p:spPr>
        <p:txBody>
          <a:bodyPr>
            <a:normAutofit fontScale="85000" lnSpcReduction="20000"/>
          </a:bodyPr>
          <a:lstStyle/>
          <a:p>
            <a:pPr eaLnBrk="1" hangingPunct="1">
              <a:spcBef>
                <a:spcPct val="0"/>
              </a:spcBef>
              <a:buFont typeface="Wingdings" pitchFamily="-100" charset="2"/>
              <a:buNone/>
            </a:pPr>
            <a:r>
              <a:rPr lang="en-US" sz="2400" b="1" dirty="0">
                <a:solidFill>
                  <a:srgbClr val="000000"/>
                </a:solidFill>
                <a:latin typeface="Arial" pitchFamily="-100" charset="0"/>
              </a:rPr>
              <a:t>(1)	The following personal financial relationships with commercial interests relevant to this presentation existed during the past 12 months:</a:t>
            </a:r>
            <a:endParaRPr lang="en-US" sz="2400" dirty="0">
              <a:solidFill>
                <a:srgbClr val="000000"/>
              </a:solidFill>
            </a:endParaRPr>
          </a:p>
        </p:txBody>
      </p:sp>
      <p:sp>
        <p:nvSpPr>
          <p:cNvPr id="6154" name="Text Box 10"/>
          <p:cNvSpPr txBox="1">
            <a:spLocks noChangeArrowheads="1"/>
          </p:cNvSpPr>
          <p:nvPr/>
        </p:nvSpPr>
        <p:spPr bwMode="auto">
          <a:xfrm>
            <a:off x="685800" y="1284685"/>
            <a:ext cx="7848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a:latin typeface="Arial" charset="0"/>
              <a:ea typeface="ＭＳ Ｐゴシック" charset="0"/>
              <a:cs typeface="Arial" charset="0"/>
            </a:endParaRPr>
          </a:p>
        </p:txBody>
      </p:sp>
      <p:sp>
        <p:nvSpPr>
          <p:cNvPr id="6155" name="Text Box 11"/>
          <p:cNvSpPr txBox="1">
            <a:spLocks noChangeArrowheads="1"/>
          </p:cNvSpPr>
          <p:nvPr/>
        </p:nvSpPr>
        <p:spPr bwMode="auto">
          <a:xfrm>
            <a:off x="685800" y="1341835"/>
            <a:ext cx="7924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a:latin typeface="Arial" charset="0"/>
              <a:ea typeface="ＭＳ Ｐゴシック" charset="0"/>
              <a:cs typeface="Arial" charset="0"/>
            </a:endParaRPr>
          </a:p>
        </p:txBody>
      </p:sp>
      <p:sp>
        <p:nvSpPr>
          <p:cNvPr id="6156" name="Text Box 12"/>
          <p:cNvSpPr txBox="1">
            <a:spLocks noChangeArrowheads="1"/>
          </p:cNvSpPr>
          <p:nvPr/>
        </p:nvSpPr>
        <p:spPr bwMode="auto">
          <a:xfrm>
            <a:off x="304800" y="971550"/>
            <a:ext cx="7924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prstTxWarp prst="textNoShape">
              <a:avLst/>
            </a:prstTxWarp>
            <a:spAutoFit/>
          </a:bodyPr>
          <a:lstStyle/>
          <a:p>
            <a:pPr algn="ctr"/>
            <a:r>
              <a:rPr lang="en-US" sz="2400" b="1" dirty="0"/>
              <a:t>Donald A. Barr, MD, PhD</a:t>
            </a:r>
            <a:endParaRPr lang="en-US" sz="2400" dirty="0"/>
          </a:p>
        </p:txBody>
      </p:sp>
      <p:sp>
        <p:nvSpPr>
          <p:cNvPr id="6157" name="Text Box 13"/>
          <p:cNvSpPr txBox="1">
            <a:spLocks noChangeArrowheads="1"/>
          </p:cNvSpPr>
          <p:nvPr/>
        </p:nvSpPr>
        <p:spPr bwMode="auto">
          <a:xfrm>
            <a:off x="228600" y="2457450"/>
            <a:ext cx="86868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a:defRPr/>
            </a:pPr>
            <a:r>
              <a:rPr lang="en-US" sz="2400" dirty="0">
                <a:latin typeface="Arial" charset="0"/>
                <a:ea typeface="ＭＳ Ｐゴシック" charset="0"/>
                <a:cs typeface="Arial" charset="0"/>
              </a:rPr>
              <a:t>I receive royalties from Johns Hopkins University Press for four books I have written.</a:t>
            </a:r>
          </a:p>
        </p:txBody>
      </p:sp>
      <p:sp>
        <p:nvSpPr>
          <p:cNvPr id="6158" name="Text Box 14"/>
          <p:cNvSpPr txBox="1">
            <a:spLocks noChangeArrowheads="1"/>
          </p:cNvSpPr>
          <p:nvPr/>
        </p:nvSpPr>
        <p:spPr bwMode="auto">
          <a:xfrm>
            <a:off x="457200" y="2713435"/>
            <a:ext cx="8153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a:latin typeface="Arial" charset="0"/>
              <a:ea typeface="ＭＳ Ｐゴシック" charset="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0775" y="433585"/>
            <a:ext cx="7800479" cy="4524316"/>
          </a:xfrm>
          <a:prstGeom prst="rect">
            <a:avLst/>
          </a:prstGeom>
          <a:noFill/>
        </p:spPr>
        <p:txBody>
          <a:bodyPr wrap="square" rtlCol="0">
            <a:spAutoFit/>
          </a:bodyPr>
          <a:lstStyle/>
          <a:p>
            <a:r>
              <a:rPr lang="en-US" sz="3600" dirty="0" smtClean="0"/>
              <a:t>“The functional consequences of these structural changes include more anxiety related to both </a:t>
            </a:r>
            <a:r>
              <a:rPr lang="en-US" sz="3600" dirty="0" err="1" smtClean="0"/>
              <a:t>hyperactivation</a:t>
            </a:r>
            <a:r>
              <a:rPr lang="en-US" sz="3600" dirty="0" smtClean="0"/>
              <a:t> of the </a:t>
            </a:r>
            <a:r>
              <a:rPr lang="en-US" sz="3600" dirty="0" err="1" smtClean="0"/>
              <a:t>amygdala</a:t>
            </a:r>
            <a:r>
              <a:rPr lang="en-US" sz="3600" dirty="0" smtClean="0"/>
              <a:t> and less top-down control as a result of [Pre-Frontal Cortex] atrophy as well as impaired memory and mood control as a consequence of </a:t>
            </a:r>
            <a:r>
              <a:rPr lang="en-US" sz="3600" dirty="0" err="1" smtClean="0"/>
              <a:t>hippocampal</a:t>
            </a:r>
            <a:r>
              <a:rPr lang="en-US" sz="3600" dirty="0" smtClean="0"/>
              <a:t> reduction.”</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67" y="-192689"/>
            <a:ext cx="8983133" cy="1637862"/>
          </a:xfrm>
        </p:spPr>
        <p:txBody>
          <a:bodyPr>
            <a:noAutofit/>
          </a:bodyPr>
          <a:lstStyle/>
          <a:p>
            <a:r>
              <a:rPr lang="en-US" sz="3000" dirty="0" smtClean="0"/>
              <a:t>Leveraging the biology of adversity to address the roots of disparities in health and development. </a:t>
            </a:r>
            <a:br>
              <a:rPr lang="en-US" sz="3000" dirty="0" smtClean="0"/>
            </a:br>
            <a:r>
              <a:rPr lang="en-US" sz="2400" dirty="0" smtClean="0"/>
              <a:t>- </a:t>
            </a:r>
            <a:r>
              <a:rPr lang="en-US" sz="2400" dirty="0" err="1" smtClean="0"/>
              <a:t>Shonkoff</a:t>
            </a:r>
            <a:r>
              <a:rPr lang="en-US" sz="2400" dirty="0" smtClean="0"/>
              <a:t> </a:t>
            </a:r>
            <a:r>
              <a:rPr lang="en-US" sz="2400" dirty="0"/>
              <a:t>JP.  </a:t>
            </a:r>
            <a:r>
              <a:rPr lang="en-US" sz="2400" dirty="0" smtClean="0"/>
              <a:t>Proc </a:t>
            </a:r>
            <a:r>
              <a:rPr lang="en-US" sz="2400" dirty="0" err="1" smtClean="0"/>
              <a:t>Natl</a:t>
            </a:r>
            <a:r>
              <a:rPr lang="en-US" sz="2400" dirty="0" smtClean="0"/>
              <a:t> </a:t>
            </a:r>
            <a:r>
              <a:rPr lang="en-US" sz="2400" dirty="0" err="1" smtClean="0"/>
              <a:t>Acad</a:t>
            </a:r>
            <a:r>
              <a:rPr lang="en-US" sz="2400" dirty="0" smtClean="0"/>
              <a:t> </a:t>
            </a:r>
            <a:r>
              <a:rPr lang="en-US" sz="2400" dirty="0" err="1" smtClean="0"/>
              <a:t>Sci</a:t>
            </a:r>
            <a:r>
              <a:rPr lang="en-US" sz="2400" dirty="0" smtClean="0"/>
              <a:t> U S A. 2012; 109 </a:t>
            </a:r>
            <a:r>
              <a:rPr lang="en-US" sz="2400" dirty="0" err="1" smtClean="0"/>
              <a:t>Suppl</a:t>
            </a:r>
            <a:r>
              <a:rPr lang="en-US" sz="2400" dirty="0" smtClean="0"/>
              <a:t> 2:17302-7 </a:t>
            </a:r>
            <a:endParaRPr lang="en-US" sz="2400" dirty="0"/>
          </a:p>
        </p:txBody>
      </p:sp>
      <p:sp>
        <p:nvSpPr>
          <p:cNvPr id="3" name="Content Placeholder 2"/>
          <p:cNvSpPr>
            <a:spLocks noGrp="1"/>
          </p:cNvSpPr>
          <p:nvPr>
            <p:ph idx="1"/>
          </p:nvPr>
        </p:nvSpPr>
        <p:spPr>
          <a:xfrm>
            <a:off x="300808" y="1354664"/>
            <a:ext cx="8589734" cy="3532646"/>
          </a:xfrm>
        </p:spPr>
        <p:txBody>
          <a:bodyPr>
            <a:noAutofit/>
          </a:bodyPr>
          <a:lstStyle/>
          <a:p>
            <a:r>
              <a:rPr lang="en-US" sz="2800" dirty="0" smtClean="0"/>
              <a:t>“At the time of school entry, children differ in how well they are able to focus and shift their attention, manage their feelings, control their impulses, follow rules and directions, and adapt to a variety of other demands.” </a:t>
            </a:r>
          </a:p>
          <a:p>
            <a:r>
              <a:rPr lang="en-US" sz="2800" dirty="0" smtClean="0"/>
              <a:t>“Many teachers contend that beginning school with a solid base of these foundational skills in executive function and self-regulation is more important than whether children know letters and numbers.”</a:t>
            </a:r>
            <a:endParaRPr lang="en-US" sz="28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p:cNvSpPr>
            <a:spLocks noChangeArrowheads="1"/>
          </p:cNvSpPr>
          <p:nvPr/>
        </p:nvSpPr>
        <p:spPr bwMode="auto">
          <a:xfrm>
            <a:off x="76200" y="0"/>
            <a:ext cx="9144000" cy="541504"/>
          </a:xfrm>
          <a:custGeom>
            <a:avLst/>
            <a:gdLst/>
            <a:ahLst/>
            <a:cxnLst>
              <a:cxn ang="0">
                <a:pos x="r" y="vc"/>
              </a:cxn>
              <a:cxn ang="5400000">
                <a:pos x="hc" y="b"/>
              </a:cxn>
              <a:cxn ang="10800000">
                <a:pos x="l" y="vc"/>
              </a:cxn>
              <a:cxn ang="16200000">
                <a:pos x="hc" y="t"/>
              </a:cxn>
            </a:cxnLst>
            <a:rect l="0" t="0" r="r" b="b"/>
            <a:pathLst>
              <a:path w="21600" h="21600">
                <a:moveTo>
                  <a:pt x="0" y="0"/>
                </a:moveTo>
                <a:lnTo>
                  <a:pt x="0" y="21600"/>
                </a:lnTo>
                <a:lnTo>
                  <a:pt x="21600" y="21600"/>
                </a:lnTo>
                <a:lnTo>
                  <a:pt x="21600" y="0"/>
                </a:lnTo>
                <a:close/>
              </a:path>
            </a:pathLst>
          </a:custGeom>
          <a:noFill/>
          <a:ln w="9525" cap="flat">
            <a:noFill/>
            <a:round/>
            <a:headEnd/>
            <a:tailEnd/>
          </a:ln>
          <a:effectLst/>
        </p:spPr>
        <p:txBody>
          <a:bodyPr lIns="0" tIns="0" rIns="0" bIns="0" anchor="ctr" anchorCtr="1">
            <a:prstTxWarp prst="textNoShape">
              <a:avLst/>
            </a:prstTxWarp>
          </a:bodyPr>
          <a:lstStyle/>
          <a:p>
            <a:pPr algn="ctr">
              <a:lnSpc>
                <a:spcPct val="97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400" b="1" dirty="0">
                <a:ea typeface="Arial Unicode MS" pitchFamily="-94" charset="0"/>
                <a:cs typeface="Arial Unicode MS" pitchFamily="-94" charset="0"/>
              </a:rPr>
              <a:t>The Stress Response and Development of </a:t>
            </a:r>
            <a:r>
              <a:rPr lang="en-US" sz="2400" b="1" dirty="0" err="1">
                <a:ea typeface="Arial Unicode MS" pitchFamily="-94" charset="0"/>
                <a:cs typeface="Arial Unicode MS" pitchFamily="-94" charset="0"/>
              </a:rPr>
              <a:t>Allostatic</a:t>
            </a:r>
            <a:r>
              <a:rPr lang="en-US" sz="2400" b="1" dirty="0">
                <a:ea typeface="Arial Unicode MS" pitchFamily="-94" charset="0"/>
                <a:cs typeface="Arial Unicode MS" pitchFamily="-94" charset="0"/>
              </a:rPr>
              <a:t> Load</a:t>
            </a:r>
            <a:r>
              <a:rPr lang="en-US" sz="2400" b="1" dirty="0" smtClean="0">
                <a:ea typeface="Arial Unicode MS" pitchFamily="-94" charset="0"/>
                <a:cs typeface="Arial Unicode MS" pitchFamily="-94" charset="0"/>
              </a:rPr>
              <a:t>.</a:t>
            </a:r>
            <a:endParaRPr lang="en-US" sz="2400" b="1" dirty="0">
              <a:ea typeface="Arial Unicode MS" pitchFamily="-94" charset="0"/>
              <a:cs typeface="Arial Unicode MS" pitchFamily="-94" charset="0"/>
            </a:endParaRPr>
          </a:p>
        </p:txBody>
      </p:sp>
      <p:sp>
        <p:nvSpPr>
          <p:cNvPr id="2" name="TextBox 1"/>
          <p:cNvSpPr txBox="1"/>
          <p:nvPr/>
        </p:nvSpPr>
        <p:spPr>
          <a:xfrm>
            <a:off x="113867" y="3124592"/>
            <a:ext cx="1973316" cy="1384995"/>
          </a:xfrm>
          <a:prstGeom prst="rect">
            <a:avLst/>
          </a:prstGeom>
          <a:noFill/>
          <a:ln w="28575" cmpd="sng">
            <a:solidFill>
              <a:srgbClr val="FF0000"/>
            </a:solidFill>
          </a:ln>
        </p:spPr>
        <p:txBody>
          <a:bodyPr wrap="square" rtlCol="0">
            <a:spAutoFit/>
          </a:bodyPr>
          <a:lstStyle/>
          <a:p>
            <a:pPr algn="ctr"/>
            <a:r>
              <a:rPr lang="en-US" sz="2800" dirty="0" smtClean="0"/>
              <a:t>Elevated </a:t>
            </a:r>
          </a:p>
          <a:p>
            <a:pPr algn="ctr"/>
            <a:r>
              <a:rPr lang="en-US" sz="2800" dirty="0" smtClean="0"/>
              <a:t>serum cortisol</a:t>
            </a:r>
            <a:endParaRPr lang="en-US" sz="2800" dirty="0"/>
          </a:p>
        </p:txBody>
      </p:sp>
      <p:sp>
        <p:nvSpPr>
          <p:cNvPr id="11" name="TextBox 10"/>
          <p:cNvSpPr txBox="1"/>
          <p:nvPr/>
        </p:nvSpPr>
        <p:spPr>
          <a:xfrm>
            <a:off x="3077653" y="4032533"/>
            <a:ext cx="3152341" cy="954107"/>
          </a:xfrm>
          <a:prstGeom prst="rect">
            <a:avLst/>
          </a:prstGeom>
          <a:noFill/>
          <a:ln w="28575" cmpd="sng">
            <a:solidFill>
              <a:srgbClr val="FF0000"/>
            </a:solidFill>
          </a:ln>
        </p:spPr>
        <p:txBody>
          <a:bodyPr wrap="square" rtlCol="0">
            <a:spAutoFit/>
          </a:bodyPr>
          <a:lstStyle/>
          <a:p>
            <a:pPr algn="ctr"/>
            <a:r>
              <a:rPr lang="en-US" sz="2800" dirty="0" smtClean="0"/>
              <a:t>Early atherosclerosis in adolescence</a:t>
            </a:r>
            <a:endParaRPr lang="en-US" sz="2800" dirty="0"/>
          </a:p>
        </p:txBody>
      </p:sp>
      <p:sp>
        <p:nvSpPr>
          <p:cNvPr id="10" name="TextBox 9"/>
          <p:cNvSpPr txBox="1"/>
          <p:nvPr/>
        </p:nvSpPr>
        <p:spPr>
          <a:xfrm>
            <a:off x="113867" y="846106"/>
            <a:ext cx="1874307" cy="1292662"/>
          </a:xfrm>
          <a:prstGeom prst="rect">
            <a:avLst/>
          </a:prstGeom>
          <a:noFill/>
          <a:ln w="28575" cmpd="sng">
            <a:solidFill>
              <a:srgbClr val="FF0000"/>
            </a:solidFill>
          </a:ln>
        </p:spPr>
        <p:txBody>
          <a:bodyPr wrap="square" rtlCol="0">
            <a:spAutoFit/>
          </a:bodyPr>
          <a:lstStyle/>
          <a:p>
            <a:pPr algn="ctr"/>
            <a:r>
              <a:rPr lang="en-US" sz="2600" dirty="0" smtClean="0"/>
              <a:t>Chronic stress in childhood</a:t>
            </a:r>
            <a:endParaRPr lang="en-US" sz="2600" dirty="0"/>
          </a:p>
        </p:txBody>
      </p:sp>
      <p:cxnSp>
        <p:nvCxnSpPr>
          <p:cNvPr id="12" name="Straight Arrow Connector 11"/>
          <p:cNvCxnSpPr/>
          <p:nvPr/>
        </p:nvCxnSpPr>
        <p:spPr bwMode="auto">
          <a:xfrm>
            <a:off x="1055960" y="2132596"/>
            <a:ext cx="0" cy="1066887"/>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16" name="TextBox 15"/>
          <p:cNvSpPr txBox="1"/>
          <p:nvPr/>
        </p:nvSpPr>
        <p:spPr>
          <a:xfrm>
            <a:off x="3086412" y="2432094"/>
            <a:ext cx="3107267" cy="1384995"/>
          </a:xfrm>
          <a:prstGeom prst="rect">
            <a:avLst/>
          </a:prstGeom>
          <a:noFill/>
          <a:ln w="28575" cmpd="sng">
            <a:solidFill>
              <a:srgbClr val="FF0000"/>
            </a:solidFill>
          </a:ln>
        </p:spPr>
        <p:txBody>
          <a:bodyPr wrap="square" rtlCol="0">
            <a:spAutoFit/>
          </a:bodyPr>
          <a:lstStyle/>
          <a:p>
            <a:pPr algn="ctr"/>
            <a:r>
              <a:rPr lang="en-US" sz="2800" dirty="0" smtClean="0"/>
              <a:t>Impaired executive function at school entry</a:t>
            </a:r>
            <a:endParaRPr lang="en-US" sz="2800" dirty="0"/>
          </a:p>
        </p:txBody>
      </p:sp>
      <p:sp>
        <p:nvSpPr>
          <p:cNvPr id="17" name="TextBox 16"/>
          <p:cNvSpPr txBox="1"/>
          <p:nvPr/>
        </p:nvSpPr>
        <p:spPr>
          <a:xfrm>
            <a:off x="6587789" y="3340035"/>
            <a:ext cx="2466010" cy="1384995"/>
          </a:xfrm>
          <a:prstGeom prst="rect">
            <a:avLst/>
          </a:prstGeom>
          <a:noFill/>
          <a:ln w="28575" cmpd="sng">
            <a:solidFill>
              <a:srgbClr val="FF0000"/>
            </a:solidFill>
          </a:ln>
        </p:spPr>
        <p:txBody>
          <a:bodyPr wrap="square" rtlCol="0">
            <a:spAutoFit/>
          </a:bodyPr>
          <a:lstStyle/>
          <a:p>
            <a:pPr algn="ctr"/>
            <a:r>
              <a:rPr lang="en-US" sz="2800" dirty="0" smtClean="0"/>
              <a:t>Increased cardiovascular disease</a:t>
            </a:r>
            <a:endParaRPr lang="en-US" sz="2800" dirty="0"/>
          </a:p>
        </p:txBody>
      </p:sp>
      <p:sp>
        <p:nvSpPr>
          <p:cNvPr id="18" name="TextBox 17"/>
          <p:cNvSpPr txBox="1"/>
          <p:nvPr/>
        </p:nvSpPr>
        <p:spPr>
          <a:xfrm>
            <a:off x="6587789" y="1440098"/>
            <a:ext cx="2302211" cy="1384995"/>
          </a:xfrm>
          <a:prstGeom prst="rect">
            <a:avLst/>
          </a:prstGeom>
          <a:noFill/>
          <a:ln w="28575" cmpd="sng">
            <a:solidFill>
              <a:srgbClr val="FF0000"/>
            </a:solidFill>
          </a:ln>
        </p:spPr>
        <p:txBody>
          <a:bodyPr wrap="square" rtlCol="0">
            <a:spAutoFit/>
          </a:bodyPr>
          <a:lstStyle/>
          <a:p>
            <a:pPr algn="ctr"/>
            <a:r>
              <a:rPr lang="en-US" sz="2800" dirty="0" smtClean="0"/>
              <a:t>Reduced educational attainment</a:t>
            </a:r>
            <a:endParaRPr lang="en-US" sz="2800" dirty="0"/>
          </a:p>
        </p:txBody>
      </p:sp>
      <p:pic>
        <p:nvPicPr>
          <p:cNvPr id="13" name="Picture 12"/>
          <p:cNvPicPr>
            <a:picLocks noChangeAspect="1" noChangeArrowheads="1"/>
          </p:cNvPicPr>
          <p:nvPr/>
        </p:nvPicPr>
        <p:blipFill>
          <a:blip r:embed="rId2"/>
          <a:srcRect/>
          <a:stretch>
            <a:fillRect/>
          </a:stretch>
        </p:blipFill>
        <p:spPr bwMode="auto">
          <a:xfrm>
            <a:off x="1988174" y="575395"/>
            <a:ext cx="4128559" cy="1848456"/>
          </a:xfrm>
          <a:prstGeom prst="rect">
            <a:avLst/>
          </a:prstGeom>
          <a:noFill/>
          <a:ln w="9525" cap="flat">
            <a:noFill/>
            <a:round/>
            <a:headEnd/>
            <a:tailEnd/>
          </a:ln>
          <a:effectLst/>
        </p:spPr>
      </p:pic>
      <p:cxnSp>
        <p:nvCxnSpPr>
          <p:cNvPr id="19" name="Straight Arrow Connector 18"/>
          <p:cNvCxnSpPr/>
          <p:nvPr/>
        </p:nvCxnSpPr>
        <p:spPr bwMode="auto">
          <a:xfrm flipV="1">
            <a:off x="1896241" y="3030483"/>
            <a:ext cx="985345" cy="410713"/>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cxnSp>
        <p:nvCxnSpPr>
          <p:cNvPr id="20" name="Straight Arrow Connector 19"/>
          <p:cNvCxnSpPr/>
          <p:nvPr/>
        </p:nvCxnSpPr>
        <p:spPr bwMode="auto">
          <a:xfrm>
            <a:off x="1896241" y="4032533"/>
            <a:ext cx="1226175" cy="479372"/>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cxnSp>
        <p:nvCxnSpPr>
          <p:cNvPr id="22" name="Straight Arrow Connector 21"/>
          <p:cNvCxnSpPr/>
          <p:nvPr/>
        </p:nvCxnSpPr>
        <p:spPr bwMode="auto">
          <a:xfrm flipV="1">
            <a:off x="6002782" y="2423851"/>
            <a:ext cx="857832" cy="606632"/>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cxnSp>
        <p:nvCxnSpPr>
          <p:cNvPr id="23" name="Straight Arrow Connector 22"/>
          <p:cNvCxnSpPr/>
          <p:nvPr/>
        </p:nvCxnSpPr>
        <p:spPr bwMode="auto">
          <a:xfrm flipV="1">
            <a:off x="5991409" y="4294772"/>
            <a:ext cx="1050009" cy="429629"/>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16" grpId="0" animBg="1"/>
      <p:bldP spid="17" grpId="0" animBg="1"/>
      <p:bldP spid="1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54349" y="3195288"/>
            <a:ext cx="2604116" cy="1384995"/>
          </a:xfrm>
          <a:prstGeom prst="rect">
            <a:avLst/>
          </a:prstGeom>
          <a:noFill/>
          <a:ln w="28575" cmpd="sng">
            <a:solidFill>
              <a:srgbClr val="FF0000"/>
            </a:solidFill>
          </a:ln>
        </p:spPr>
        <p:txBody>
          <a:bodyPr wrap="square" rtlCol="0">
            <a:spAutoFit/>
          </a:bodyPr>
          <a:lstStyle/>
          <a:p>
            <a:pPr algn="ctr"/>
            <a:r>
              <a:rPr lang="en-US" sz="2800" dirty="0" smtClean="0"/>
              <a:t>Increased cardiovascular disease</a:t>
            </a:r>
            <a:endParaRPr lang="en-US" sz="2800" dirty="0"/>
          </a:p>
        </p:txBody>
      </p:sp>
      <p:sp>
        <p:nvSpPr>
          <p:cNvPr id="3" name="TextBox 2"/>
          <p:cNvSpPr txBox="1"/>
          <p:nvPr/>
        </p:nvSpPr>
        <p:spPr>
          <a:xfrm>
            <a:off x="333521" y="3094108"/>
            <a:ext cx="2604116" cy="1384995"/>
          </a:xfrm>
          <a:prstGeom prst="rect">
            <a:avLst/>
          </a:prstGeom>
          <a:noFill/>
          <a:ln w="28575" cmpd="sng">
            <a:solidFill>
              <a:srgbClr val="FF0000"/>
            </a:solidFill>
          </a:ln>
        </p:spPr>
        <p:txBody>
          <a:bodyPr wrap="square" rtlCol="0">
            <a:spAutoFit/>
          </a:bodyPr>
          <a:lstStyle/>
          <a:p>
            <a:pPr algn="ctr"/>
            <a:r>
              <a:rPr lang="en-US" sz="2800" dirty="0" smtClean="0"/>
              <a:t>Reduced educational attainment</a:t>
            </a:r>
            <a:endParaRPr lang="en-US" sz="2800" dirty="0"/>
          </a:p>
        </p:txBody>
      </p:sp>
      <p:sp>
        <p:nvSpPr>
          <p:cNvPr id="4" name="TextBox 3"/>
          <p:cNvSpPr txBox="1"/>
          <p:nvPr/>
        </p:nvSpPr>
        <p:spPr>
          <a:xfrm>
            <a:off x="3280298" y="325074"/>
            <a:ext cx="2604116" cy="2677656"/>
          </a:xfrm>
          <a:prstGeom prst="rect">
            <a:avLst/>
          </a:prstGeom>
          <a:noFill/>
          <a:ln w="28575" cmpd="sng">
            <a:solidFill>
              <a:srgbClr val="FF0000"/>
            </a:solidFill>
          </a:ln>
        </p:spPr>
        <p:txBody>
          <a:bodyPr wrap="square" rtlCol="0">
            <a:spAutoFit/>
          </a:bodyPr>
          <a:lstStyle/>
          <a:p>
            <a:pPr algn="ctr"/>
            <a:r>
              <a:rPr lang="en-US" sz="2800" dirty="0" smtClean="0"/>
              <a:t>Increased behaviors that are harmful to health (e.g., smoking, obesity)</a:t>
            </a:r>
            <a:endParaRPr lang="en-US" sz="2800" dirty="0"/>
          </a:p>
        </p:txBody>
      </p:sp>
      <p:cxnSp>
        <p:nvCxnSpPr>
          <p:cNvPr id="5" name="Straight Arrow Connector 4"/>
          <p:cNvCxnSpPr/>
          <p:nvPr/>
        </p:nvCxnSpPr>
        <p:spPr bwMode="auto">
          <a:xfrm flipV="1">
            <a:off x="2645616" y="2645103"/>
            <a:ext cx="1050009" cy="66382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cxnSp>
        <p:nvCxnSpPr>
          <p:cNvPr id="7" name="Straight Arrow Connector 6"/>
          <p:cNvCxnSpPr/>
          <p:nvPr/>
        </p:nvCxnSpPr>
        <p:spPr bwMode="auto">
          <a:xfrm>
            <a:off x="5556981" y="2678529"/>
            <a:ext cx="1050009" cy="88623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4000" y="630747"/>
            <a:ext cx="8390467" cy="3970318"/>
          </a:xfrm>
          <a:prstGeom prst="rect">
            <a:avLst/>
          </a:prstGeom>
          <a:noFill/>
          <a:ln w="38100" cmpd="sng">
            <a:solidFill>
              <a:srgbClr val="FF0000"/>
            </a:solidFill>
          </a:ln>
        </p:spPr>
        <p:txBody>
          <a:bodyPr wrap="square" rtlCol="0">
            <a:spAutoFit/>
          </a:bodyPr>
          <a:lstStyle/>
          <a:p>
            <a:pPr algn="ctr"/>
            <a:r>
              <a:rPr lang="en-US" sz="3600" dirty="0" smtClean="0"/>
              <a:t>We should view the chronic elevation in </a:t>
            </a:r>
            <a:r>
              <a:rPr lang="en-US" sz="3600" dirty="0" err="1" smtClean="0"/>
              <a:t>cortisol</a:t>
            </a:r>
            <a:r>
              <a:rPr lang="en-US" sz="3600" dirty="0" smtClean="0"/>
              <a:t> that results from high levels of stress in early childhood as a toxin, as potentially harmful to young children as lead or other toxins, take steps to identify children at risk, and adopt interventions shown to reduce stress.</a:t>
            </a:r>
            <a:endParaRPr lang="en-US" sz="36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90436" y="181114"/>
            <a:ext cx="2236135" cy="707886"/>
          </a:xfrm>
          <a:prstGeom prst="rect">
            <a:avLst/>
          </a:prstGeom>
          <a:noFill/>
        </p:spPr>
        <p:txBody>
          <a:bodyPr wrap="square" rtlCol="0">
            <a:spAutoFit/>
          </a:bodyPr>
          <a:lstStyle/>
          <a:p>
            <a:pPr algn="ctr"/>
            <a:r>
              <a:rPr lang="en-US" sz="4000" dirty="0" smtClean="0"/>
              <a:t>BUT…..</a:t>
            </a:r>
            <a:endParaRPr lang="en-US" sz="4000" dirty="0"/>
          </a:p>
        </p:txBody>
      </p:sp>
      <p:sp>
        <p:nvSpPr>
          <p:cNvPr id="4" name="TextBox 3"/>
          <p:cNvSpPr txBox="1"/>
          <p:nvPr/>
        </p:nvSpPr>
        <p:spPr>
          <a:xfrm>
            <a:off x="358217" y="889000"/>
            <a:ext cx="8521192" cy="3970318"/>
          </a:xfrm>
          <a:prstGeom prst="rect">
            <a:avLst/>
          </a:prstGeom>
          <a:noFill/>
          <a:ln w="38100" cmpd="sng">
            <a:solidFill>
              <a:srgbClr val="FF0000"/>
            </a:solidFill>
          </a:ln>
        </p:spPr>
        <p:txBody>
          <a:bodyPr wrap="square" rtlCol="0">
            <a:spAutoFit/>
          </a:bodyPr>
          <a:lstStyle/>
          <a:p>
            <a:r>
              <a:rPr lang="en-US" sz="3600" dirty="0" smtClean="0"/>
              <a:t>“Assertions that the die has been cast by the time the child enters school are not supported by neuroscience evidence and can create unwarranted pessimism about the potential efficacy of interventions that are initiated after the preschool years.” </a:t>
            </a:r>
          </a:p>
          <a:p>
            <a:r>
              <a:rPr lang="en-US" dirty="0" err="1" smtClean="0"/>
              <a:t>Shonkoff</a:t>
            </a:r>
            <a:r>
              <a:rPr lang="en-US" dirty="0" smtClean="0"/>
              <a:t> and Phillips. </a:t>
            </a:r>
            <a:r>
              <a:rPr lang="en-US" i="1" dirty="0" smtClean="0"/>
              <a:t>From Neurons to Neighborhoods: The Science of Early Childhood Development</a:t>
            </a:r>
            <a:r>
              <a:rPr lang="en-US" dirty="0" smtClean="0"/>
              <a:t>. National Academy Press, Washington, D.C. 2000 </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59194" y="211675"/>
            <a:ext cx="7652787" cy="1320792"/>
          </a:xfrm>
          <a:prstGeom prst="rect">
            <a:avLst/>
          </a:prstGeom>
        </p:spPr>
      </p:pic>
      <p:pic>
        <p:nvPicPr>
          <p:cNvPr id="3" name="Picture 2"/>
          <p:cNvPicPr>
            <a:picLocks noChangeAspect="1"/>
          </p:cNvPicPr>
          <p:nvPr/>
        </p:nvPicPr>
        <p:blipFill>
          <a:blip r:embed="rId3"/>
          <a:stretch>
            <a:fillRect/>
          </a:stretch>
        </p:blipFill>
        <p:spPr>
          <a:xfrm>
            <a:off x="4608204" y="0"/>
            <a:ext cx="2607673" cy="625292"/>
          </a:xfrm>
          <a:prstGeom prst="rect">
            <a:avLst/>
          </a:prstGeom>
        </p:spPr>
      </p:pic>
      <p:sp>
        <p:nvSpPr>
          <p:cNvPr id="4" name="TextBox 3"/>
          <p:cNvSpPr txBox="1"/>
          <p:nvPr/>
        </p:nvSpPr>
        <p:spPr>
          <a:xfrm>
            <a:off x="3354568" y="1036022"/>
            <a:ext cx="5300643" cy="338554"/>
          </a:xfrm>
          <a:prstGeom prst="rect">
            <a:avLst/>
          </a:prstGeom>
          <a:noFill/>
        </p:spPr>
        <p:txBody>
          <a:bodyPr wrap="square" rtlCol="0">
            <a:spAutoFit/>
          </a:bodyPr>
          <a:lstStyle/>
          <a:p>
            <a:r>
              <a:rPr lang="en-US" sz="1600" dirty="0" err="1">
                <a:latin typeface="Arial"/>
                <a:cs typeface="Arial"/>
              </a:rPr>
              <a:t>Shonkoff</a:t>
            </a:r>
            <a:r>
              <a:rPr lang="en-US" sz="1600" dirty="0">
                <a:latin typeface="Arial"/>
                <a:cs typeface="Arial"/>
              </a:rPr>
              <a:t> JP,</a:t>
            </a:r>
            <a:r>
              <a:rPr lang="en-US" sz="1600" dirty="0" smtClean="0">
                <a:latin typeface="Arial"/>
                <a:cs typeface="Arial"/>
              </a:rPr>
              <a:t> et </a:t>
            </a:r>
            <a:r>
              <a:rPr lang="en-US" sz="1600" dirty="0">
                <a:latin typeface="Arial"/>
                <a:cs typeface="Arial"/>
              </a:rPr>
              <a:t>al.</a:t>
            </a:r>
            <a:r>
              <a:rPr lang="en-US" sz="1600" dirty="0" smtClean="0">
                <a:latin typeface="Arial"/>
                <a:cs typeface="Arial"/>
              </a:rPr>
              <a:t> </a:t>
            </a:r>
            <a:r>
              <a:rPr lang="en-US" sz="1600" i="1" dirty="0">
                <a:latin typeface="Arial"/>
                <a:cs typeface="Arial"/>
              </a:rPr>
              <a:t>Pediatrics</a:t>
            </a:r>
            <a:r>
              <a:rPr lang="en-US" sz="1600" dirty="0">
                <a:latin typeface="Arial"/>
                <a:cs typeface="Arial"/>
              </a:rPr>
              <a:t>. 2012 Jan;129(1):e232-46. </a:t>
            </a:r>
          </a:p>
        </p:txBody>
      </p:sp>
      <p:sp>
        <p:nvSpPr>
          <p:cNvPr id="5" name="TextBox 4"/>
          <p:cNvSpPr txBox="1"/>
          <p:nvPr/>
        </p:nvSpPr>
        <p:spPr>
          <a:xfrm>
            <a:off x="621660" y="1634314"/>
            <a:ext cx="8033551" cy="3046988"/>
          </a:xfrm>
          <a:prstGeom prst="rect">
            <a:avLst/>
          </a:prstGeom>
          <a:noFill/>
        </p:spPr>
        <p:txBody>
          <a:bodyPr wrap="square" rtlCol="0">
            <a:spAutoFit/>
          </a:bodyPr>
          <a:lstStyle/>
          <a:p>
            <a:r>
              <a:rPr lang="en-US" sz="3200" dirty="0" smtClean="0"/>
              <a:t>“Many adult diseases should be viewed as developmental disorders that begin early in life and that persistent health disparities associated with poverty, discrimination, or maltreatment could be reduced by the alleviation of toxic stress in childhood.”</a:t>
            </a:r>
            <a:endParaRPr lang="en-US" sz="3200" dirty="0"/>
          </a:p>
        </p:txBody>
      </p:sp>
      <p:sp>
        <p:nvSpPr>
          <p:cNvPr id="7" name="TextBox 6"/>
          <p:cNvSpPr txBox="1"/>
          <p:nvPr/>
        </p:nvSpPr>
        <p:spPr>
          <a:xfrm>
            <a:off x="2910678" y="4141265"/>
            <a:ext cx="1906856" cy="497702"/>
          </a:xfrm>
          <a:prstGeom prst="rect">
            <a:avLst/>
          </a:prstGeom>
          <a:noFill/>
          <a:ln w="38100" cmpd="sng">
            <a:solidFill>
              <a:srgbClr val="FF0000"/>
            </a:solidFill>
          </a:ln>
        </p:spPr>
        <p:txBody>
          <a:bodyPr wrap="square" rtlCol="0">
            <a:spAutoFit/>
          </a:bodyPr>
          <a:lstStyle/>
          <a:p>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9172" y="332828"/>
            <a:ext cx="8530897" cy="4370427"/>
          </a:xfrm>
          <a:prstGeom prst="rect">
            <a:avLst/>
          </a:prstGeom>
          <a:noFill/>
        </p:spPr>
        <p:txBody>
          <a:bodyPr wrap="square" rtlCol="0">
            <a:spAutoFit/>
          </a:bodyPr>
          <a:lstStyle/>
          <a:p>
            <a:r>
              <a:rPr lang="en-US" sz="3200" u="sng" dirty="0"/>
              <a:t>Toxic </a:t>
            </a:r>
            <a:r>
              <a:rPr lang="en-US" sz="3200" u="sng" dirty="0" smtClean="0"/>
              <a:t>stress: </a:t>
            </a:r>
            <a:r>
              <a:rPr lang="en-US" sz="3200" dirty="0" smtClean="0"/>
              <a:t>“When </a:t>
            </a:r>
            <a:r>
              <a:rPr lang="en-US" sz="3200" dirty="0"/>
              <a:t>a child experiences strong, frequent, and/or prolonged adversity—such as physical or emotional abuse, chronic neglect, caregiver substance abuse or mental illness, exposure to violence, and/or the accumulated burdens of family economic hardship—without adequate adult support.” </a:t>
            </a:r>
            <a:endParaRPr lang="en-US" sz="3200" dirty="0" smtClean="0"/>
          </a:p>
          <a:p>
            <a:pPr>
              <a:spcBef>
                <a:spcPts val="1200"/>
              </a:spcBef>
            </a:pPr>
            <a:r>
              <a:rPr lang="en-US" sz="2400" dirty="0" smtClean="0"/>
              <a:t>- Center </a:t>
            </a:r>
            <a:r>
              <a:rPr lang="en-US" sz="2400" dirty="0"/>
              <a:t>on the Developing </a:t>
            </a:r>
            <a:r>
              <a:rPr lang="en-US" sz="2400" dirty="0" smtClean="0"/>
              <a:t>Child, </a:t>
            </a:r>
            <a:r>
              <a:rPr lang="en-US" sz="2400" dirty="0"/>
              <a:t>Harvard University </a:t>
            </a:r>
            <a:endParaRPr lang="en-US" sz="2400" dirty="0" smtClean="0"/>
          </a:p>
          <a:p>
            <a:r>
              <a:rPr lang="en-US" sz="2000" dirty="0" smtClean="0"/>
              <a:t>http</a:t>
            </a:r>
            <a:r>
              <a:rPr lang="en-US" sz="2000" dirty="0"/>
              <a:t>://</a:t>
            </a:r>
            <a:r>
              <a:rPr lang="en-US" sz="2000" dirty="0" err="1"/>
              <a:t>developingchild.harvard.edu</a:t>
            </a:r>
            <a:r>
              <a:rPr lang="en-US" sz="2000" dirty="0"/>
              <a:t>/science/key-concepts/toxic-stress/</a:t>
            </a:r>
          </a:p>
        </p:txBody>
      </p:sp>
    </p:spTree>
    <p:extLst>
      <p:ext uri="{BB962C8B-B14F-4D97-AF65-F5344CB8AC3E}">
        <p14:creationId xmlns:p14="http://schemas.microsoft.com/office/powerpoint/2010/main" val="357915036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873101" y="1960034"/>
            <a:ext cx="2133146" cy="1326339"/>
          </a:xfrm>
          <a:prstGeom prst="roundRect">
            <a:avLst/>
          </a:prstGeom>
          <a:noFill/>
          <a:ln w="19050" cmpd="sng">
            <a:solidFill>
              <a:schemeClr val="tx1">
                <a:lumMod val="95000"/>
                <a:lumOff val="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796449" y="2219207"/>
            <a:ext cx="2209799" cy="830997"/>
          </a:xfrm>
          <a:prstGeom prst="rect">
            <a:avLst/>
          </a:prstGeom>
          <a:noFill/>
        </p:spPr>
        <p:txBody>
          <a:bodyPr wrap="square" rtlCol="0">
            <a:spAutoFit/>
          </a:bodyPr>
          <a:lstStyle/>
          <a:p>
            <a:pPr algn="ctr"/>
            <a:r>
              <a:rPr lang="en-US" sz="2400" dirty="0" smtClean="0"/>
              <a:t>Toxic Stress in Childhood</a:t>
            </a:r>
            <a:endParaRPr lang="en-US" sz="2400" dirty="0"/>
          </a:p>
        </p:txBody>
      </p:sp>
      <p:sp>
        <p:nvSpPr>
          <p:cNvPr id="4" name="Rounded Rectangle 3"/>
          <p:cNvSpPr/>
          <p:nvPr/>
        </p:nvSpPr>
        <p:spPr>
          <a:xfrm>
            <a:off x="3393188" y="773459"/>
            <a:ext cx="2133146" cy="1119221"/>
          </a:xfrm>
          <a:prstGeom prst="roundRect">
            <a:avLst/>
          </a:prstGeom>
          <a:noFill/>
          <a:ln w="19050" cmpd="sng">
            <a:solidFill>
              <a:schemeClr val="tx1">
                <a:lumMod val="95000"/>
                <a:lumOff val="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3457678" y="700437"/>
            <a:ext cx="2004165" cy="1200328"/>
          </a:xfrm>
          <a:prstGeom prst="rect">
            <a:avLst/>
          </a:prstGeom>
          <a:noFill/>
        </p:spPr>
        <p:txBody>
          <a:bodyPr wrap="square" rtlCol="0">
            <a:spAutoFit/>
          </a:bodyPr>
          <a:lstStyle/>
          <a:p>
            <a:pPr algn="ctr"/>
            <a:r>
              <a:rPr lang="en-US" sz="2400" dirty="0" smtClean="0"/>
              <a:t>Health-Related Behaviors</a:t>
            </a:r>
            <a:endParaRPr lang="en-US" sz="2400" dirty="0"/>
          </a:p>
        </p:txBody>
      </p:sp>
      <p:sp>
        <p:nvSpPr>
          <p:cNvPr id="6" name="Rounded Rectangle 5"/>
          <p:cNvSpPr/>
          <p:nvPr/>
        </p:nvSpPr>
        <p:spPr>
          <a:xfrm>
            <a:off x="3393188" y="3526966"/>
            <a:ext cx="2133146" cy="1216484"/>
          </a:xfrm>
          <a:prstGeom prst="roundRect">
            <a:avLst/>
          </a:prstGeom>
          <a:noFill/>
          <a:ln w="19050" cmpd="sng">
            <a:solidFill>
              <a:schemeClr val="tx1">
                <a:lumMod val="95000"/>
                <a:lumOff val="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3452721" y="3543122"/>
            <a:ext cx="2057400" cy="1200328"/>
          </a:xfrm>
          <a:prstGeom prst="rect">
            <a:avLst/>
          </a:prstGeom>
          <a:noFill/>
        </p:spPr>
        <p:txBody>
          <a:bodyPr wrap="square" rtlCol="0">
            <a:spAutoFit/>
          </a:bodyPr>
          <a:lstStyle/>
          <a:p>
            <a:pPr algn="ctr"/>
            <a:r>
              <a:rPr lang="en-US" sz="2400" dirty="0" smtClean="0"/>
              <a:t>Stress-Induced Physiologic Injury</a:t>
            </a:r>
            <a:endParaRPr lang="en-US" sz="2400" dirty="0"/>
          </a:p>
        </p:txBody>
      </p:sp>
      <p:cxnSp>
        <p:nvCxnSpPr>
          <p:cNvPr id="9" name="Straight Arrow Connector 8"/>
          <p:cNvCxnSpPr/>
          <p:nvPr/>
        </p:nvCxnSpPr>
        <p:spPr>
          <a:xfrm>
            <a:off x="3006248" y="2810863"/>
            <a:ext cx="1329495" cy="708662"/>
          </a:xfrm>
          <a:prstGeom prst="straightConnector1">
            <a:avLst/>
          </a:prstGeom>
          <a:ln w="28575" cap="flat" cmpd="sng" algn="ctr">
            <a:solidFill>
              <a:schemeClr val="tx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flipV="1">
            <a:off x="3006247" y="1912303"/>
            <a:ext cx="1453514" cy="658529"/>
          </a:xfrm>
          <a:prstGeom prst="straightConnector1">
            <a:avLst/>
          </a:prstGeom>
          <a:ln w="28575" cap="flat" cmpd="sng" algn="ctr">
            <a:solidFill>
              <a:schemeClr val="tx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4" name="Rounded Rectangle 13"/>
          <p:cNvSpPr/>
          <p:nvPr/>
        </p:nvSpPr>
        <p:spPr>
          <a:xfrm>
            <a:off x="6363324" y="1426994"/>
            <a:ext cx="2323476" cy="2696253"/>
          </a:xfrm>
          <a:prstGeom prst="roundRect">
            <a:avLst/>
          </a:prstGeom>
          <a:noFill/>
          <a:ln w="19050" cmpd="sng">
            <a:solidFill>
              <a:schemeClr val="tx1">
                <a:lumMod val="95000"/>
                <a:lumOff val="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6422856" y="2155280"/>
            <a:ext cx="2323476" cy="954107"/>
          </a:xfrm>
          <a:prstGeom prst="rect">
            <a:avLst/>
          </a:prstGeom>
          <a:noFill/>
        </p:spPr>
        <p:txBody>
          <a:bodyPr wrap="square" rtlCol="0">
            <a:spAutoFit/>
          </a:bodyPr>
          <a:lstStyle/>
          <a:p>
            <a:pPr algn="ctr"/>
            <a:r>
              <a:rPr lang="en-US" sz="2800" dirty="0" smtClean="0"/>
              <a:t>Cardio</a:t>
            </a:r>
            <a:r>
              <a:rPr lang="en-US" sz="2800" dirty="0"/>
              <a:t>v</a:t>
            </a:r>
            <a:r>
              <a:rPr lang="en-US" sz="2800" dirty="0" smtClean="0"/>
              <a:t>ascular Disease</a:t>
            </a:r>
            <a:endParaRPr lang="en-US" sz="2800" dirty="0"/>
          </a:p>
        </p:txBody>
      </p:sp>
      <p:cxnSp>
        <p:nvCxnSpPr>
          <p:cNvPr id="16" name="Straight Arrow Connector 15"/>
          <p:cNvCxnSpPr/>
          <p:nvPr/>
        </p:nvCxnSpPr>
        <p:spPr>
          <a:xfrm flipV="1">
            <a:off x="4898797" y="2847986"/>
            <a:ext cx="1453514" cy="658529"/>
          </a:xfrm>
          <a:prstGeom prst="straightConnector1">
            <a:avLst/>
          </a:prstGeom>
          <a:ln w="28575" cap="flat" cmpd="sng" algn="ctr">
            <a:solidFill>
              <a:schemeClr val="tx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a:off x="5033830" y="1912303"/>
            <a:ext cx="1329495" cy="708662"/>
          </a:xfrm>
          <a:prstGeom prst="straightConnector1">
            <a:avLst/>
          </a:prstGeom>
          <a:ln w="28575" cap="flat" cmpd="sng" algn="ctr">
            <a:solidFill>
              <a:schemeClr val="tx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8" name="Title 17"/>
          <p:cNvSpPr>
            <a:spLocks noGrp="1"/>
          </p:cNvSpPr>
          <p:nvPr>
            <p:ph type="title"/>
          </p:nvPr>
        </p:nvSpPr>
        <p:spPr>
          <a:xfrm>
            <a:off x="457200" y="60539"/>
            <a:ext cx="8229600" cy="567480"/>
          </a:xfrm>
        </p:spPr>
        <p:txBody>
          <a:bodyPr>
            <a:normAutofit fontScale="90000"/>
          </a:bodyPr>
          <a:lstStyle/>
          <a:p>
            <a:r>
              <a:rPr lang="en-US" dirty="0" smtClean="0"/>
              <a:t>The Origins of Adult Health Disparities</a:t>
            </a:r>
            <a:endParaRPr lang="en-US" dirty="0"/>
          </a:p>
        </p:txBody>
      </p:sp>
      <p:sp>
        <p:nvSpPr>
          <p:cNvPr id="20" name="TextBox 19"/>
          <p:cNvSpPr txBox="1"/>
          <p:nvPr/>
        </p:nvSpPr>
        <p:spPr>
          <a:xfrm>
            <a:off x="6422856" y="1523962"/>
            <a:ext cx="2263944" cy="523220"/>
          </a:xfrm>
          <a:prstGeom prst="rect">
            <a:avLst/>
          </a:prstGeom>
          <a:noFill/>
        </p:spPr>
        <p:txBody>
          <a:bodyPr wrap="square" rtlCol="0">
            <a:spAutoFit/>
          </a:bodyPr>
          <a:lstStyle/>
          <a:p>
            <a:pPr algn="ctr"/>
            <a:r>
              <a:rPr lang="en-US" sz="2800" dirty="0" smtClean="0"/>
              <a:t>Cancer</a:t>
            </a:r>
            <a:endParaRPr lang="en-US" sz="2800" dirty="0"/>
          </a:p>
        </p:txBody>
      </p:sp>
      <p:sp>
        <p:nvSpPr>
          <p:cNvPr id="21" name="TextBox 20"/>
          <p:cNvSpPr txBox="1"/>
          <p:nvPr/>
        </p:nvSpPr>
        <p:spPr>
          <a:xfrm>
            <a:off x="6352311" y="3077437"/>
            <a:ext cx="2323476" cy="954107"/>
          </a:xfrm>
          <a:prstGeom prst="rect">
            <a:avLst/>
          </a:prstGeom>
          <a:noFill/>
        </p:spPr>
        <p:txBody>
          <a:bodyPr wrap="square" rtlCol="0">
            <a:spAutoFit/>
          </a:bodyPr>
          <a:lstStyle/>
          <a:p>
            <a:pPr algn="ctr"/>
            <a:r>
              <a:rPr lang="en-US" sz="2800" dirty="0" smtClean="0"/>
              <a:t>Premature mortality</a:t>
            </a:r>
            <a:endParaRPr lang="en-US" sz="2800" dirty="0"/>
          </a:p>
        </p:txBody>
      </p:sp>
      <p:cxnSp>
        <p:nvCxnSpPr>
          <p:cNvPr id="19" name="Straight Arrow Connector 18"/>
          <p:cNvCxnSpPr/>
          <p:nvPr/>
        </p:nvCxnSpPr>
        <p:spPr>
          <a:xfrm flipV="1">
            <a:off x="4634348" y="1892680"/>
            <a:ext cx="0" cy="1626846"/>
          </a:xfrm>
          <a:prstGeom prst="straightConnector1">
            <a:avLst/>
          </a:prstGeom>
          <a:ln w="28575" cap="flat" cmpd="sng" algn="ctr">
            <a:solidFill>
              <a:schemeClr val="tx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05978"/>
            <a:ext cx="8229600" cy="994172"/>
          </a:xfrm>
        </p:spPr>
        <p:txBody>
          <a:bodyPr>
            <a:normAutofit fontScale="90000"/>
          </a:bodyPr>
          <a:lstStyle/>
          <a:p>
            <a:pPr>
              <a:lnSpc>
                <a:spcPct val="90000"/>
              </a:lnSpc>
            </a:pPr>
            <a:r>
              <a:rPr lang="en-US" sz="4000" dirty="0" smtClean="0"/>
              <a:t>McEwen BS.   Protective </a:t>
            </a:r>
            <a:r>
              <a:rPr lang="en-US" sz="4000" dirty="0"/>
              <a:t>and damaging effects of stress mediators.</a:t>
            </a:r>
            <a:r>
              <a:rPr lang="en-US" sz="4000" dirty="0" smtClean="0"/>
              <a:t> </a:t>
            </a:r>
            <a:r>
              <a:rPr lang="en-US" sz="2800" dirty="0" smtClean="0"/>
              <a:t/>
            </a:r>
            <a:br>
              <a:rPr lang="en-US" sz="2800" dirty="0" smtClean="0"/>
            </a:br>
            <a:r>
              <a:rPr lang="en-US" sz="3111" i="1" dirty="0" smtClean="0"/>
              <a:t>New England Journal of Medicine</a:t>
            </a:r>
            <a:r>
              <a:rPr lang="en-US" sz="3111" dirty="0" smtClean="0"/>
              <a:t>. 1998; 338</a:t>
            </a:r>
            <a:r>
              <a:rPr lang="en-US" sz="3111" dirty="0"/>
              <a:t>(3):171-9.</a:t>
            </a:r>
            <a:r>
              <a:rPr lang="en-US" sz="3111" dirty="0" smtClean="0"/>
              <a:t> </a:t>
            </a:r>
            <a:endParaRPr lang="en-US" sz="3111" dirty="0"/>
          </a:p>
        </p:txBody>
      </p:sp>
      <p:sp>
        <p:nvSpPr>
          <p:cNvPr id="4" name="Content Placeholder 3"/>
          <p:cNvSpPr>
            <a:spLocks noGrp="1"/>
          </p:cNvSpPr>
          <p:nvPr>
            <p:ph idx="1"/>
          </p:nvPr>
        </p:nvSpPr>
        <p:spPr>
          <a:xfrm>
            <a:off x="457200" y="1568623"/>
            <a:ext cx="8229600" cy="3194255"/>
          </a:xfrm>
        </p:spPr>
        <p:txBody>
          <a:bodyPr>
            <a:normAutofit fontScale="92500" lnSpcReduction="20000"/>
          </a:bodyPr>
          <a:lstStyle/>
          <a:p>
            <a:r>
              <a:rPr lang="en-US" sz="3600" dirty="0" smtClean="0"/>
              <a:t>“The physiologic systems activated by stress can not only protect and restore but also damage the body.”</a:t>
            </a:r>
          </a:p>
          <a:p>
            <a:r>
              <a:rPr lang="en-US" sz="3600" dirty="0" smtClean="0"/>
              <a:t>“The price of this accommodation to stress can be </a:t>
            </a:r>
            <a:r>
              <a:rPr lang="en-US" sz="3600" dirty="0" err="1" smtClean="0"/>
              <a:t>allostatic</a:t>
            </a:r>
            <a:r>
              <a:rPr lang="en-US" sz="3600" dirty="0" smtClean="0"/>
              <a:t> load, which is the wear and tear that results from chronic over-activity…of </a:t>
            </a:r>
            <a:r>
              <a:rPr lang="en-US" sz="3600" dirty="0" err="1" smtClean="0"/>
              <a:t>allostatic</a:t>
            </a:r>
            <a:r>
              <a:rPr lang="en-US" sz="3600" dirty="0" smtClean="0"/>
              <a:t> systems.”</a:t>
            </a:r>
            <a:endParaRPr lang="en-US" sz="36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p:cNvSpPr>
            <a:spLocks noChangeArrowheads="1"/>
          </p:cNvSpPr>
          <p:nvPr/>
        </p:nvSpPr>
        <p:spPr bwMode="auto">
          <a:xfrm>
            <a:off x="0" y="178164"/>
            <a:ext cx="9144000" cy="541504"/>
          </a:xfrm>
          <a:custGeom>
            <a:avLst/>
            <a:gdLst/>
            <a:ahLst/>
            <a:cxnLst>
              <a:cxn ang="0">
                <a:pos x="r" y="vc"/>
              </a:cxn>
              <a:cxn ang="5400000">
                <a:pos x="hc" y="b"/>
              </a:cxn>
              <a:cxn ang="10800000">
                <a:pos x="l" y="vc"/>
              </a:cxn>
              <a:cxn ang="16200000">
                <a:pos x="hc" y="t"/>
              </a:cxn>
            </a:cxnLst>
            <a:rect l="0" t="0" r="r" b="b"/>
            <a:pathLst>
              <a:path w="21600" h="21600">
                <a:moveTo>
                  <a:pt x="0" y="0"/>
                </a:moveTo>
                <a:lnTo>
                  <a:pt x="0" y="21600"/>
                </a:lnTo>
                <a:lnTo>
                  <a:pt x="21600" y="21600"/>
                </a:lnTo>
                <a:lnTo>
                  <a:pt x="21600" y="0"/>
                </a:lnTo>
                <a:close/>
              </a:path>
            </a:pathLst>
          </a:custGeom>
          <a:noFill/>
          <a:ln w="9525" cap="flat">
            <a:noFill/>
            <a:round/>
            <a:headEnd/>
            <a:tailEnd/>
          </a:ln>
          <a:effectLst/>
        </p:spPr>
        <p:txBody>
          <a:bodyPr lIns="0" tIns="0" rIns="0" bIns="0" anchor="ctr" anchorCtr="1">
            <a:prstTxWarp prst="textNoShape">
              <a:avLst/>
            </a:prstTxWarp>
          </a:bodyPr>
          <a:lstStyle/>
          <a:p>
            <a:pPr algn="ctr">
              <a:lnSpc>
                <a:spcPct val="97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400" b="1" dirty="0">
                <a:ea typeface="Arial Unicode MS" pitchFamily="-94" charset="0"/>
                <a:cs typeface="Arial Unicode MS" pitchFamily="-94" charset="0"/>
              </a:rPr>
              <a:t>The Stress Response and Development of </a:t>
            </a:r>
            <a:r>
              <a:rPr lang="en-US" sz="2400" b="1" dirty="0" err="1">
                <a:ea typeface="Arial Unicode MS" pitchFamily="-94" charset="0"/>
                <a:cs typeface="Arial Unicode MS" pitchFamily="-94" charset="0"/>
              </a:rPr>
              <a:t>Allostatic</a:t>
            </a:r>
            <a:r>
              <a:rPr lang="en-US" sz="2400" b="1" dirty="0">
                <a:ea typeface="Arial Unicode MS" pitchFamily="-94" charset="0"/>
                <a:cs typeface="Arial Unicode MS" pitchFamily="-94" charset="0"/>
              </a:rPr>
              <a:t> </a:t>
            </a:r>
            <a:r>
              <a:rPr lang="en-US" sz="2400" b="1" dirty="0" smtClean="0">
                <a:ea typeface="Arial Unicode MS" pitchFamily="-94" charset="0"/>
                <a:cs typeface="Arial Unicode MS" pitchFamily="-94" charset="0"/>
              </a:rPr>
              <a:t>Load.</a:t>
            </a:r>
          </a:p>
          <a:p>
            <a:pPr algn="ctr">
              <a:lnSpc>
                <a:spcPct val="97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McEwen BS. Protective and damaging effects of stress mediators. </a:t>
            </a:r>
            <a:r>
              <a:rPr lang="en-US" sz="1600" dirty="0" smtClean="0"/>
              <a:t>N </a:t>
            </a:r>
            <a:r>
              <a:rPr lang="en-US" sz="1600" dirty="0" err="1" smtClean="0"/>
              <a:t>Engl</a:t>
            </a:r>
            <a:r>
              <a:rPr lang="en-US" sz="1600" dirty="0" smtClean="0"/>
              <a:t> J Med. 1998; 338(3):171-9. </a:t>
            </a:r>
          </a:p>
          <a:p>
            <a:pPr algn="ctr">
              <a:lnSpc>
                <a:spcPct val="97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400" b="1" dirty="0">
              <a:ea typeface="Arial Unicode MS" pitchFamily="-94" charset="0"/>
              <a:cs typeface="Arial Unicode MS" pitchFamily="-94" charset="0"/>
            </a:endParaRPr>
          </a:p>
        </p:txBody>
      </p:sp>
      <p:sp>
        <p:nvSpPr>
          <p:cNvPr id="2" name="TextBox 1"/>
          <p:cNvSpPr txBox="1"/>
          <p:nvPr/>
        </p:nvSpPr>
        <p:spPr>
          <a:xfrm>
            <a:off x="2887436" y="3818955"/>
            <a:ext cx="3340164" cy="954107"/>
          </a:xfrm>
          <a:prstGeom prst="rect">
            <a:avLst/>
          </a:prstGeom>
          <a:noFill/>
          <a:ln w="28575" cmpd="sng">
            <a:solidFill>
              <a:srgbClr val="FF0000"/>
            </a:solidFill>
          </a:ln>
        </p:spPr>
        <p:txBody>
          <a:bodyPr wrap="square" rtlCol="0">
            <a:spAutoFit/>
          </a:bodyPr>
          <a:lstStyle/>
          <a:p>
            <a:pPr algn="ctr"/>
            <a:r>
              <a:rPr lang="en-US" sz="2800" dirty="0" smtClean="0"/>
              <a:t>Chronically elevated </a:t>
            </a:r>
          </a:p>
          <a:p>
            <a:pPr algn="ctr"/>
            <a:r>
              <a:rPr lang="en-US" sz="2800" dirty="0" smtClean="0"/>
              <a:t>serum cortisol</a:t>
            </a:r>
            <a:endParaRPr lang="en-US" sz="2800" dirty="0"/>
          </a:p>
        </p:txBody>
      </p:sp>
      <p:cxnSp>
        <p:nvCxnSpPr>
          <p:cNvPr id="8" name="Straight Arrow Connector 7"/>
          <p:cNvCxnSpPr/>
          <p:nvPr/>
        </p:nvCxnSpPr>
        <p:spPr bwMode="auto">
          <a:xfrm>
            <a:off x="5910295" y="4304385"/>
            <a:ext cx="685800" cy="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11" name="TextBox 10"/>
          <p:cNvSpPr txBox="1"/>
          <p:nvPr/>
        </p:nvSpPr>
        <p:spPr>
          <a:xfrm>
            <a:off x="6590090" y="3536859"/>
            <a:ext cx="2338011" cy="1384995"/>
          </a:xfrm>
          <a:prstGeom prst="rect">
            <a:avLst/>
          </a:prstGeom>
          <a:noFill/>
          <a:ln w="28575" cmpd="sng">
            <a:solidFill>
              <a:srgbClr val="FF0000"/>
            </a:solidFill>
          </a:ln>
        </p:spPr>
        <p:txBody>
          <a:bodyPr wrap="square" rtlCol="0">
            <a:spAutoFit/>
          </a:bodyPr>
          <a:lstStyle/>
          <a:p>
            <a:pPr algn="ctr"/>
            <a:r>
              <a:rPr lang="en-US" sz="2800" dirty="0" smtClean="0"/>
              <a:t>Cardiovascular and neurologic injury</a:t>
            </a:r>
            <a:endParaRPr lang="en-US" sz="2800" dirty="0"/>
          </a:p>
        </p:txBody>
      </p:sp>
      <p:sp>
        <p:nvSpPr>
          <p:cNvPr id="10" name="TextBox 9"/>
          <p:cNvSpPr txBox="1"/>
          <p:nvPr/>
        </p:nvSpPr>
        <p:spPr>
          <a:xfrm>
            <a:off x="76201" y="3821509"/>
            <a:ext cx="2591925" cy="954107"/>
          </a:xfrm>
          <a:prstGeom prst="rect">
            <a:avLst/>
          </a:prstGeom>
          <a:noFill/>
          <a:ln w="28575" cmpd="sng">
            <a:solidFill>
              <a:srgbClr val="FF0000"/>
            </a:solidFill>
          </a:ln>
        </p:spPr>
        <p:txBody>
          <a:bodyPr wrap="square" rtlCol="0">
            <a:spAutoFit/>
          </a:bodyPr>
          <a:lstStyle/>
          <a:p>
            <a:pPr algn="ctr"/>
            <a:r>
              <a:rPr lang="en-US" sz="2800" dirty="0" smtClean="0"/>
              <a:t>Chronic stress in childhood</a:t>
            </a:r>
            <a:endParaRPr lang="en-US" sz="2800" dirty="0"/>
          </a:p>
        </p:txBody>
      </p:sp>
      <p:cxnSp>
        <p:nvCxnSpPr>
          <p:cNvPr id="12" name="Straight Arrow Connector 11"/>
          <p:cNvCxnSpPr/>
          <p:nvPr/>
        </p:nvCxnSpPr>
        <p:spPr bwMode="auto">
          <a:xfrm>
            <a:off x="2467643" y="4355187"/>
            <a:ext cx="685800" cy="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pic>
        <p:nvPicPr>
          <p:cNvPr id="13" name="Picture 12"/>
          <p:cNvPicPr>
            <a:picLocks noChangeAspect="1" noChangeArrowheads="1"/>
          </p:cNvPicPr>
          <p:nvPr/>
        </p:nvPicPr>
        <p:blipFill>
          <a:blip r:embed="rId2"/>
          <a:srcRect/>
          <a:stretch>
            <a:fillRect/>
          </a:stretch>
        </p:blipFill>
        <p:spPr bwMode="auto">
          <a:xfrm>
            <a:off x="1066799" y="541504"/>
            <a:ext cx="6671735" cy="2987096"/>
          </a:xfrm>
          <a:prstGeom prst="rect">
            <a:avLst/>
          </a:prstGeom>
          <a:noFill/>
          <a:ln w="9525" cap="flat">
            <a:noFill/>
            <a:round/>
            <a:headEnd/>
            <a:tailEnd/>
          </a:ln>
          <a:effectLst/>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467"/>
            <a:ext cx="8229600" cy="857250"/>
          </a:xfrm>
        </p:spPr>
        <p:txBody>
          <a:bodyPr>
            <a:normAutofit fontScale="90000"/>
          </a:bodyPr>
          <a:lstStyle/>
          <a:p>
            <a:r>
              <a:rPr lang="en-US" dirty="0" smtClean="0"/>
              <a:t>Salivary </a:t>
            </a:r>
            <a:r>
              <a:rPr lang="en-US" dirty="0" err="1" smtClean="0"/>
              <a:t>cortisol</a:t>
            </a:r>
            <a:r>
              <a:rPr lang="en-US" dirty="0" smtClean="0"/>
              <a:t> is the most common measure of chronic stress</a:t>
            </a:r>
            <a:endParaRPr lang="en-US" dirty="0"/>
          </a:p>
        </p:txBody>
      </p:sp>
      <p:sp>
        <p:nvSpPr>
          <p:cNvPr id="3" name="Content Placeholder 2"/>
          <p:cNvSpPr>
            <a:spLocks noGrp="1"/>
          </p:cNvSpPr>
          <p:nvPr>
            <p:ph idx="1"/>
          </p:nvPr>
        </p:nvSpPr>
        <p:spPr>
          <a:xfrm>
            <a:off x="355599" y="1310628"/>
            <a:ext cx="8500533" cy="3633905"/>
          </a:xfrm>
        </p:spPr>
        <p:txBody>
          <a:bodyPr>
            <a:normAutofit fontScale="92500" lnSpcReduction="20000"/>
          </a:bodyPr>
          <a:lstStyle/>
          <a:p>
            <a:r>
              <a:rPr lang="en-US" sz="3600" dirty="0" smtClean="0"/>
              <a:t>Elevated in 13-year-olds who had lived a higher proportion of their life since birth  in poverty </a:t>
            </a:r>
            <a:r>
              <a:rPr lang="en-US" sz="2400" dirty="0" smtClean="0"/>
              <a:t>(Evans &amp; Kim. </a:t>
            </a:r>
            <a:r>
              <a:rPr lang="en-US" sz="2400" dirty="0" err="1" smtClean="0"/>
              <a:t>Psychol</a:t>
            </a:r>
            <a:r>
              <a:rPr lang="en-US" sz="2400" dirty="0" smtClean="0"/>
              <a:t> Sci. 2007; 18(11): 953-7) </a:t>
            </a:r>
          </a:p>
          <a:p>
            <a:pPr>
              <a:spcBef>
                <a:spcPts val="0"/>
              </a:spcBef>
            </a:pPr>
            <a:r>
              <a:rPr lang="en-US" sz="3600" dirty="0" smtClean="0"/>
              <a:t>Elevated in kindergarten children from high-adversity families </a:t>
            </a:r>
            <a:r>
              <a:rPr lang="en-US" sz="2400" dirty="0" smtClean="0"/>
              <a:t>(</a:t>
            </a:r>
            <a:r>
              <a:rPr lang="en-US" sz="2400" dirty="0" err="1" smtClean="0"/>
              <a:t>Obradović</a:t>
            </a:r>
            <a:r>
              <a:rPr lang="en-US" sz="2400" dirty="0" smtClean="0"/>
              <a:t> et al. </a:t>
            </a:r>
            <a:r>
              <a:rPr lang="en-US" sz="2400" dirty="0"/>
              <a:t>Child Dev. 2010; 81(1): 270-</a:t>
            </a:r>
            <a:r>
              <a:rPr lang="en-US" sz="2400" dirty="0" smtClean="0"/>
              <a:t>89)</a:t>
            </a:r>
          </a:p>
          <a:p>
            <a:r>
              <a:rPr lang="en-US" sz="3600" dirty="0" smtClean="0"/>
              <a:t>Elevated in 2-4 year old children facing chronic poverty and living in lower quality housing </a:t>
            </a:r>
            <a:r>
              <a:rPr lang="en-US" sz="2400" dirty="0" smtClean="0"/>
              <a:t>(</a:t>
            </a:r>
            <a:r>
              <a:rPr lang="en-US" sz="2400" dirty="0"/>
              <a:t>Blair</a:t>
            </a:r>
            <a:r>
              <a:rPr lang="en-US" sz="2400" dirty="0" smtClean="0"/>
              <a:t> et al. Dev </a:t>
            </a:r>
            <a:r>
              <a:rPr lang="en-US" sz="2400" dirty="0" err="1"/>
              <a:t>Psychopathol</a:t>
            </a:r>
            <a:r>
              <a:rPr lang="en-US" sz="2400" dirty="0"/>
              <a:t>. 2011; 23(3): 845-</a:t>
            </a:r>
            <a:r>
              <a:rPr lang="en-US" sz="2400" dirty="0" smtClean="0"/>
              <a:t>57) </a:t>
            </a:r>
            <a:endParaRPr lang="en-US" sz="24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ounded Rectangle 3"/>
          <p:cNvSpPr>
            <a:spLocks noChangeArrowheads="1"/>
          </p:cNvSpPr>
          <p:nvPr/>
        </p:nvSpPr>
        <p:spPr bwMode="auto">
          <a:xfrm>
            <a:off x="457200" y="412746"/>
            <a:ext cx="2209800" cy="1371600"/>
          </a:xfrm>
          <a:prstGeom prst="roundRect">
            <a:avLst>
              <a:gd name="adj" fmla="val 16667"/>
            </a:avLst>
          </a:prstGeom>
          <a:noFill/>
          <a:ln w="28575">
            <a:solidFill>
              <a:schemeClr val="tx1"/>
            </a:solidFill>
            <a:round/>
            <a:headEnd/>
            <a:tailEnd/>
          </a:ln>
        </p:spPr>
        <p:txBody>
          <a:bodyPr>
            <a:prstTxWarp prst="textNoShape">
              <a:avLst/>
            </a:prstTxWarp>
          </a:bodyPr>
          <a:lstStyle/>
          <a:p>
            <a:endParaRPr lang="en-US" sz="2400"/>
          </a:p>
        </p:txBody>
      </p:sp>
      <p:sp>
        <p:nvSpPr>
          <p:cNvPr id="5" name="TextBox 4"/>
          <p:cNvSpPr txBox="1"/>
          <p:nvPr/>
        </p:nvSpPr>
        <p:spPr>
          <a:xfrm>
            <a:off x="457200" y="457200"/>
            <a:ext cx="2209800" cy="1200328"/>
          </a:xfrm>
          <a:prstGeom prst="rect">
            <a:avLst/>
          </a:prstGeom>
          <a:noFill/>
        </p:spPr>
        <p:txBody>
          <a:bodyPr>
            <a:spAutoFit/>
          </a:bodyPr>
          <a:lstStyle/>
          <a:p>
            <a:pPr algn="ctr">
              <a:defRPr/>
            </a:pPr>
            <a:r>
              <a:rPr lang="en-US" sz="2400" dirty="0">
                <a:latin typeface="+mn-lt"/>
              </a:rPr>
              <a:t>Chronic Increase in </a:t>
            </a:r>
            <a:r>
              <a:rPr lang="en-US" sz="2400" dirty="0" err="1">
                <a:latin typeface="+mn-lt"/>
              </a:rPr>
              <a:t>Allostatic</a:t>
            </a:r>
            <a:r>
              <a:rPr lang="en-US" sz="2400" dirty="0">
                <a:latin typeface="+mn-lt"/>
              </a:rPr>
              <a:t> Load</a:t>
            </a:r>
          </a:p>
        </p:txBody>
      </p:sp>
      <p:sp>
        <p:nvSpPr>
          <p:cNvPr id="6" name="Rounded Rectangle 5"/>
          <p:cNvSpPr>
            <a:spLocks noChangeArrowheads="1"/>
          </p:cNvSpPr>
          <p:nvPr/>
        </p:nvSpPr>
        <p:spPr bwMode="auto">
          <a:xfrm>
            <a:off x="4343400" y="251754"/>
            <a:ext cx="2209800" cy="1862796"/>
          </a:xfrm>
          <a:prstGeom prst="roundRect">
            <a:avLst>
              <a:gd name="adj" fmla="val 16667"/>
            </a:avLst>
          </a:prstGeom>
          <a:noFill/>
          <a:ln w="28575">
            <a:solidFill>
              <a:schemeClr val="tx1"/>
            </a:solidFill>
            <a:round/>
            <a:headEnd/>
            <a:tailEnd/>
          </a:ln>
        </p:spPr>
        <p:txBody>
          <a:bodyPr>
            <a:prstTxWarp prst="textNoShape">
              <a:avLst/>
            </a:prstTxWarp>
          </a:bodyPr>
          <a:lstStyle/>
          <a:p>
            <a:endParaRPr lang="en-US" sz="2400"/>
          </a:p>
        </p:txBody>
      </p:sp>
      <p:sp>
        <p:nvSpPr>
          <p:cNvPr id="7" name="TextBox 6"/>
          <p:cNvSpPr txBox="1"/>
          <p:nvPr/>
        </p:nvSpPr>
        <p:spPr>
          <a:xfrm>
            <a:off x="4229665" y="194767"/>
            <a:ext cx="2446215" cy="1938992"/>
          </a:xfrm>
          <a:prstGeom prst="rect">
            <a:avLst/>
          </a:prstGeom>
          <a:noFill/>
        </p:spPr>
        <p:txBody>
          <a:bodyPr wrap="square">
            <a:spAutoFit/>
          </a:bodyPr>
          <a:lstStyle/>
          <a:p>
            <a:pPr algn="ctr">
              <a:defRPr/>
            </a:pPr>
            <a:r>
              <a:rPr lang="en-US" sz="2400" dirty="0">
                <a:latin typeface="+mn-lt"/>
              </a:rPr>
              <a:t>Chronic Increase in </a:t>
            </a:r>
            <a:r>
              <a:rPr lang="en-US" sz="2400" dirty="0" smtClean="0">
                <a:latin typeface="+mn-lt"/>
              </a:rPr>
              <a:t>Stress Hormones</a:t>
            </a:r>
          </a:p>
          <a:p>
            <a:pPr algn="ctr">
              <a:defRPr/>
            </a:pPr>
            <a:r>
              <a:rPr lang="en-US" sz="2400" dirty="0" smtClean="0"/>
              <a:t>(principally </a:t>
            </a:r>
            <a:r>
              <a:rPr lang="en-US" sz="2400" dirty="0" err="1" smtClean="0"/>
              <a:t>cortisol</a:t>
            </a:r>
            <a:r>
              <a:rPr lang="en-US" sz="2400" dirty="0" smtClean="0"/>
              <a:t>)</a:t>
            </a:r>
            <a:endParaRPr lang="en-US" sz="2400" dirty="0">
              <a:latin typeface="+mn-lt"/>
            </a:endParaRPr>
          </a:p>
        </p:txBody>
      </p:sp>
      <p:sp>
        <p:nvSpPr>
          <p:cNvPr id="9" name="TextBox 8"/>
          <p:cNvSpPr txBox="1"/>
          <p:nvPr/>
        </p:nvSpPr>
        <p:spPr>
          <a:xfrm>
            <a:off x="6675880" y="1784346"/>
            <a:ext cx="2286000" cy="1569660"/>
          </a:xfrm>
          <a:prstGeom prst="rect">
            <a:avLst/>
          </a:prstGeom>
          <a:noFill/>
        </p:spPr>
        <p:txBody>
          <a:bodyPr>
            <a:spAutoFit/>
          </a:bodyPr>
          <a:lstStyle/>
          <a:p>
            <a:pPr algn="ctr">
              <a:defRPr/>
            </a:pPr>
            <a:r>
              <a:rPr lang="en-US" sz="2400" dirty="0">
                <a:latin typeface="+mn-lt"/>
              </a:rPr>
              <a:t>Inflammation in Cells Lining the Inner Wall of Small Arteries</a:t>
            </a:r>
          </a:p>
        </p:txBody>
      </p:sp>
      <p:sp>
        <p:nvSpPr>
          <p:cNvPr id="10" name="TextBox 9"/>
          <p:cNvSpPr txBox="1"/>
          <p:nvPr/>
        </p:nvSpPr>
        <p:spPr>
          <a:xfrm>
            <a:off x="1219200" y="2114550"/>
            <a:ext cx="2209800" cy="1569660"/>
          </a:xfrm>
          <a:prstGeom prst="rect">
            <a:avLst/>
          </a:prstGeom>
          <a:noFill/>
        </p:spPr>
        <p:txBody>
          <a:bodyPr>
            <a:spAutoFit/>
          </a:bodyPr>
          <a:lstStyle/>
          <a:p>
            <a:pPr algn="ctr">
              <a:defRPr/>
            </a:pPr>
            <a:r>
              <a:rPr lang="en-US" sz="2400" dirty="0">
                <a:latin typeface="+mn-lt"/>
              </a:rPr>
              <a:t>Increase in Inflammatory Markers in the Blood</a:t>
            </a:r>
          </a:p>
        </p:txBody>
      </p:sp>
      <p:sp>
        <p:nvSpPr>
          <p:cNvPr id="11" name="TextBox 10"/>
          <p:cNvSpPr txBox="1"/>
          <p:nvPr/>
        </p:nvSpPr>
        <p:spPr>
          <a:xfrm>
            <a:off x="1257300" y="3810000"/>
            <a:ext cx="2209800" cy="1200328"/>
          </a:xfrm>
          <a:prstGeom prst="rect">
            <a:avLst/>
          </a:prstGeom>
          <a:noFill/>
        </p:spPr>
        <p:txBody>
          <a:bodyPr>
            <a:spAutoFit/>
          </a:bodyPr>
          <a:lstStyle/>
          <a:p>
            <a:pPr algn="ctr">
              <a:defRPr/>
            </a:pPr>
            <a:r>
              <a:rPr lang="en-US" sz="2400" dirty="0" smtClean="0"/>
              <a:t>Scarring of the Walls of the  Blood Vessel</a:t>
            </a:r>
            <a:endParaRPr lang="en-US" sz="2400" dirty="0"/>
          </a:p>
        </p:txBody>
      </p:sp>
      <p:cxnSp>
        <p:nvCxnSpPr>
          <p:cNvPr id="13" name="Straight Arrow Connector 12"/>
          <p:cNvCxnSpPr>
            <a:cxnSpLocks noChangeShapeType="1"/>
            <a:stCxn id="143362" idx="3"/>
          </p:cNvCxnSpPr>
          <p:nvPr/>
        </p:nvCxnSpPr>
        <p:spPr bwMode="auto">
          <a:xfrm>
            <a:off x="2667000" y="1098546"/>
            <a:ext cx="1676400" cy="1588"/>
          </a:xfrm>
          <a:prstGeom prst="straightConnector1">
            <a:avLst/>
          </a:prstGeom>
          <a:noFill/>
          <a:ln w="38100">
            <a:solidFill>
              <a:schemeClr val="tx1"/>
            </a:solidFill>
            <a:round/>
            <a:headEnd/>
            <a:tailEnd type="arrow" w="med" len="med"/>
          </a:ln>
        </p:spPr>
      </p:cxnSp>
      <p:cxnSp>
        <p:nvCxnSpPr>
          <p:cNvPr id="15" name="Straight Arrow Connector 14"/>
          <p:cNvCxnSpPr>
            <a:cxnSpLocks noChangeShapeType="1"/>
            <a:stCxn id="6" idx="2"/>
          </p:cNvCxnSpPr>
          <p:nvPr/>
        </p:nvCxnSpPr>
        <p:spPr bwMode="auto">
          <a:xfrm>
            <a:off x="5448300" y="2114550"/>
            <a:ext cx="0" cy="1770589"/>
          </a:xfrm>
          <a:prstGeom prst="straightConnector1">
            <a:avLst/>
          </a:prstGeom>
          <a:noFill/>
          <a:ln w="38100" cmpd="sng">
            <a:solidFill>
              <a:schemeClr val="tx1"/>
            </a:solidFill>
            <a:round/>
            <a:headEnd/>
            <a:tailEnd type="arrow" w="med" len="med"/>
          </a:ln>
        </p:spPr>
      </p:cxnSp>
      <p:cxnSp>
        <p:nvCxnSpPr>
          <p:cNvPr id="17" name="Straight Arrow Connector 16"/>
          <p:cNvCxnSpPr>
            <a:cxnSpLocks noChangeShapeType="1"/>
          </p:cNvCxnSpPr>
          <p:nvPr/>
        </p:nvCxnSpPr>
        <p:spPr bwMode="auto">
          <a:xfrm rot="10800000" flipV="1">
            <a:off x="3327400" y="3742264"/>
            <a:ext cx="1282700" cy="600164"/>
          </a:xfrm>
          <a:prstGeom prst="straightConnector1">
            <a:avLst/>
          </a:prstGeom>
          <a:noFill/>
          <a:ln w="28575">
            <a:solidFill>
              <a:schemeClr val="tx1"/>
            </a:solidFill>
            <a:round/>
            <a:headEnd/>
            <a:tailEnd type="arrow" w="med" len="med"/>
          </a:ln>
        </p:spPr>
      </p:cxnSp>
      <p:cxnSp>
        <p:nvCxnSpPr>
          <p:cNvPr id="19" name="Straight Arrow Connector 18"/>
          <p:cNvCxnSpPr>
            <a:cxnSpLocks noChangeShapeType="1"/>
          </p:cNvCxnSpPr>
          <p:nvPr/>
        </p:nvCxnSpPr>
        <p:spPr bwMode="auto">
          <a:xfrm rot="10800000">
            <a:off x="3276600" y="2861738"/>
            <a:ext cx="1371600" cy="342900"/>
          </a:xfrm>
          <a:prstGeom prst="straightConnector1">
            <a:avLst/>
          </a:prstGeom>
          <a:noFill/>
          <a:ln w="28575">
            <a:solidFill>
              <a:schemeClr val="tx1"/>
            </a:solidFill>
            <a:round/>
            <a:headEnd/>
            <a:tailEnd type="arrow" w="med" len="med"/>
          </a:ln>
        </p:spPr>
      </p:cxnSp>
      <p:sp>
        <p:nvSpPr>
          <p:cNvPr id="20" name="TextBox 19"/>
          <p:cNvSpPr txBox="1"/>
          <p:nvPr/>
        </p:nvSpPr>
        <p:spPr>
          <a:xfrm>
            <a:off x="6993469" y="3496727"/>
            <a:ext cx="2209800" cy="1569660"/>
          </a:xfrm>
          <a:prstGeom prst="rect">
            <a:avLst/>
          </a:prstGeom>
          <a:noFill/>
        </p:spPr>
        <p:txBody>
          <a:bodyPr>
            <a:spAutoFit/>
          </a:bodyPr>
          <a:lstStyle/>
          <a:p>
            <a:pPr algn="ctr">
              <a:defRPr/>
            </a:pPr>
            <a:r>
              <a:rPr lang="en-US" sz="2400" dirty="0" smtClean="0"/>
              <a:t>Increased Stiffness of the Walls of the  Blood Vessel</a:t>
            </a:r>
            <a:endParaRPr lang="en-US" sz="2400" dirty="0"/>
          </a:p>
        </p:txBody>
      </p:sp>
      <p:cxnSp>
        <p:nvCxnSpPr>
          <p:cNvPr id="22" name="Straight Arrow Connector 21"/>
          <p:cNvCxnSpPr>
            <a:cxnSpLocks noChangeShapeType="1"/>
          </p:cNvCxnSpPr>
          <p:nvPr/>
        </p:nvCxnSpPr>
        <p:spPr bwMode="auto">
          <a:xfrm>
            <a:off x="6142480" y="3599389"/>
            <a:ext cx="1066800" cy="285750"/>
          </a:xfrm>
          <a:prstGeom prst="straightConnector1">
            <a:avLst/>
          </a:prstGeom>
          <a:noFill/>
          <a:ln w="28575">
            <a:solidFill>
              <a:schemeClr val="tx1"/>
            </a:solidFill>
            <a:round/>
            <a:headEnd/>
            <a:tailEnd type="arrow" w="med" len="med"/>
          </a:ln>
        </p:spPr>
      </p:cxnSp>
      <p:sp>
        <p:nvSpPr>
          <p:cNvPr id="25" name="Donut 24"/>
          <p:cNvSpPr/>
          <p:nvPr/>
        </p:nvSpPr>
        <p:spPr bwMode="auto">
          <a:xfrm>
            <a:off x="4610100" y="2486115"/>
            <a:ext cx="1676400" cy="1600200"/>
          </a:xfrm>
          <a:prstGeom prst="donut">
            <a:avLst>
              <a:gd name="adj" fmla="val 13658"/>
            </a:avLst>
          </a:prstGeom>
          <a:solidFill>
            <a:schemeClr val="accent1"/>
          </a:solidFill>
          <a:ln w="12700" cap="flat" cmpd="sng" algn="ctr">
            <a:solidFill>
              <a:schemeClr val="tx1"/>
            </a:solidFill>
            <a:prstDash val="solid"/>
            <a:round/>
            <a:headEnd type="none" w="med" len="med"/>
            <a:tailEnd type="none" w="med" len="med"/>
          </a:ln>
          <a:effectLst/>
        </p:spPr>
        <p:txBody>
          <a:bodyPr>
            <a:prstTxWarp prst="textNoShape">
              <a:avLst/>
            </a:prstTxWarp>
          </a:bodyPr>
          <a:lstStyle/>
          <a:p>
            <a:pPr>
              <a:defRPr/>
            </a:pPr>
            <a:endParaRPr lang="en-US" sz="240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9" grpId="0"/>
      <p:bldP spid="10" grpId="0"/>
      <p:bldP spid="11" grpId="0"/>
      <p:bldP spid="20" grpId="0"/>
      <p:bldP spid="2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320</TotalTime>
  <Words>1351</Words>
  <Application>Microsoft Macintosh PowerPoint</Application>
  <PresentationFormat>On-screen Show (16:9)</PresentationFormat>
  <Paragraphs>87</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Childhood Adversity  and Toxic Stress</vt:lpstr>
      <vt:lpstr>  Presenter Disclosures</vt:lpstr>
      <vt:lpstr>PowerPoint Presentation</vt:lpstr>
      <vt:lpstr>PowerPoint Presentation</vt:lpstr>
      <vt:lpstr>The Origins of Adult Health Disparities</vt:lpstr>
      <vt:lpstr>McEwen BS.   Protective and damaging effects of stress mediators.  New England Journal of Medicine. 1998; 338(3):171-9. </vt:lpstr>
      <vt:lpstr>PowerPoint Presentation</vt:lpstr>
      <vt:lpstr>Salivary cortisol is the most common measure of chronic stress</vt:lpstr>
      <vt:lpstr>PowerPoint Presentation</vt:lpstr>
      <vt:lpstr>PowerPoint Presentation</vt:lpstr>
      <vt:lpstr>Prediction of Clinical Cardiovascular Events With Carotid Intima-Media Thickness –  A Systematic Review and Meta-Analysis.  Lorenz, et al.  Circulation. 2007; 14: 459-67. </vt:lpstr>
      <vt:lpstr>Racial and socioeconomic disparities in arterial stiffness and intima media thickness among adolescents Thurston RC, Matthews KA. Social Science &amp; Medicine 2009; 68:807</vt:lpstr>
      <vt:lpstr>Results:</vt:lpstr>
      <vt:lpstr>Chronically elevated levels of cortisol can also have toxic effects  on neurological development in young children.</vt:lpstr>
      <vt:lpstr>PowerPoint Presentation</vt:lpstr>
      <vt:lpstr>Building the Brain’s “Air Traffic Control” System: How Early Experiences Shape the Development of Executive Function - Center on the Developing Child at Harvard University (2011)</vt:lpstr>
      <vt:lpstr>PowerPoint Presentation</vt:lpstr>
      <vt:lpstr>PowerPoint Presentation</vt:lpstr>
      <vt:lpstr>Salivary cortisol mediates effects of poverty and parenting on executive functions in early childhood.  Blair, et al. Child Dev. 2011 Nov-Dec;82(6):1970-84. </vt:lpstr>
      <vt:lpstr>PowerPoint Presentation</vt:lpstr>
      <vt:lpstr>Leveraging the biology of adversity to address the roots of disparities in health and development.  - Shonkoff JP.  Proc Natl Acad Sci U S A. 2012; 109 Suppl 2:17302-7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APHA Presentation</dc:title>
  <dc:creator>Donald Barr</dc:creator>
  <cp:lastModifiedBy>.</cp:lastModifiedBy>
  <cp:revision>44</cp:revision>
  <dcterms:created xsi:type="dcterms:W3CDTF">2016-10-16T18:50:34Z</dcterms:created>
  <dcterms:modified xsi:type="dcterms:W3CDTF">2016-10-17T21:27:43Z</dcterms:modified>
</cp:coreProperties>
</file>