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78" r:id="rId2"/>
    <p:sldId id="375" r:id="rId3"/>
    <p:sldId id="336" r:id="rId4"/>
    <p:sldId id="291" r:id="rId5"/>
    <p:sldId id="372" r:id="rId6"/>
    <p:sldId id="305" r:id="rId7"/>
    <p:sldId id="282" r:id="rId8"/>
    <p:sldId id="283" r:id="rId9"/>
    <p:sldId id="345" r:id="rId10"/>
    <p:sldId id="341" r:id="rId11"/>
    <p:sldId id="349" r:id="rId12"/>
    <p:sldId id="343" r:id="rId13"/>
    <p:sldId id="344" r:id="rId14"/>
    <p:sldId id="363" r:id="rId15"/>
    <p:sldId id="332" r:id="rId16"/>
    <p:sldId id="359" r:id="rId17"/>
    <p:sldId id="371" r:id="rId18"/>
    <p:sldId id="346" r:id="rId19"/>
    <p:sldId id="347" r:id="rId20"/>
    <p:sldId id="348" r:id="rId21"/>
    <p:sldId id="350" r:id="rId22"/>
    <p:sldId id="351" r:id="rId23"/>
    <p:sldId id="370" r:id="rId24"/>
    <p:sldId id="274" r:id="rId25"/>
    <p:sldId id="275" r:id="rId26"/>
    <p:sldId id="366" r:id="rId27"/>
    <p:sldId id="264" r:id="rId28"/>
    <p:sldId id="265" r:id="rId29"/>
    <p:sldId id="355" r:id="rId30"/>
    <p:sldId id="337" r:id="rId31"/>
    <p:sldId id="325" r:id="rId32"/>
    <p:sldId id="297" r:id="rId33"/>
    <p:sldId id="367" r:id="rId34"/>
    <p:sldId id="374" r:id="rId35"/>
    <p:sldId id="37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80" autoAdjust="0"/>
    <p:restoredTop sz="80425" autoAdjust="0"/>
  </p:normalViewPr>
  <p:slideViewPr>
    <p:cSldViewPr snapToGrid="0">
      <p:cViewPr varScale="1">
        <p:scale>
          <a:sx n="79" d="100"/>
          <a:sy n="79" d="100"/>
        </p:scale>
        <p:origin x="1452" y="52"/>
      </p:cViewPr>
      <p:guideLst>
        <p:guide orient="horz" pos="2160"/>
        <p:guide pos="2880"/>
      </p:guideLst>
    </p:cSldViewPr>
  </p:slideViewPr>
  <p:outlineViewPr>
    <p:cViewPr>
      <p:scale>
        <a:sx n="33" d="100"/>
        <a:sy n="33" d="100"/>
      </p:scale>
      <p:origin x="0" y="-6536"/>
    </p:cViewPr>
  </p:outlineViewPr>
  <p:notesTextViewPr>
    <p:cViewPr>
      <p:scale>
        <a:sx n="1" d="1"/>
        <a:sy n="1" d="1"/>
      </p:scale>
      <p:origin x="0" y="0"/>
    </p:cViewPr>
  </p:notesTextViewPr>
  <p:sorterViewPr>
    <p:cViewPr>
      <p:scale>
        <a:sx n="110" d="100"/>
        <a:sy n="110" d="100"/>
      </p:scale>
      <p:origin x="0" y="0"/>
    </p:cViewPr>
  </p:sorterViewPr>
  <p:notesViewPr>
    <p:cSldViewPr snapToGrid="0" snapToObjects="1">
      <p:cViewPr>
        <p:scale>
          <a:sx n="139" d="100"/>
          <a:sy n="139" d="100"/>
        </p:scale>
        <p:origin x="-2488" y="10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jm71\Dropbox\Zahodne_Trajectories%20by%20racial%20ethnic%20group_second-order%20model%20result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jjm71\Dropbox\Zahodne_Trajectories%20by%20racial%20ethnic%20group_second-order%20model%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5"/>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4920634920634901"/>
          <c:y val="3.35731414868106E-2"/>
          <c:w val="0.83492063492063495"/>
          <c:h val="0.75299760191846499"/>
        </c:manualLayout>
      </c:layout>
      <c:bar3DChart>
        <c:barDir val="col"/>
        <c:grouping val="clustered"/>
        <c:varyColors val="0"/>
        <c:ser>
          <c:idx val="0"/>
          <c:order val="0"/>
          <c:tx>
            <c:strRef>
              <c:f>Sheet1!$A$2</c:f>
              <c:strCache>
                <c:ptCount val="1"/>
                <c:pt idx="0">
                  <c:v>East</c:v>
                </c:pt>
              </c:strCache>
            </c:strRef>
          </c:tx>
          <c:spPr>
            <a:solidFill>
              <a:schemeClr val="accent1"/>
            </a:solidFill>
            <a:ln w="9850">
              <a:solidFill>
                <a:schemeClr val="tx1"/>
              </a:solidFill>
              <a:prstDash val="solid"/>
            </a:ln>
          </c:spPr>
          <c:invertIfNegative val="0"/>
          <c:cat>
            <c:strRef>
              <c:f>Sheet1!$B$1:$D$1</c:f>
              <c:strCache>
                <c:ptCount val="3"/>
                <c:pt idx="0">
                  <c:v>Caucasian</c:v>
                </c:pt>
                <c:pt idx="1">
                  <c:v>African American</c:v>
                </c:pt>
                <c:pt idx="2">
                  <c:v>Hispanic</c:v>
                </c:pt>
              </c:strCache>
            </c:strRef>
          </c:cat>
          <c:val>
            <c:numRef>
              <c:f>Sheet1!$B$2:$D$2</c:f>
              <c:numCache>
                <c:formatCode>General</c:formatCode>
                <c:ptCount val="3"/>
                <c:pt idx="0">
                  <c:v>27</c:v>
                </c:pt>
                <c:pt idx="1">
                  <c:v>32</c:v>
                </c:pt>
                <c:pt idx="2">
                  <c:v>39</c:v>
                </c:pt>
              </c:numCache>
            </c:numRef>
          </c:val>
          <c:extLst>
            <c:ext xmlns:c16="http://schemas.microsoft.com/office/drawing/2014/chart" uri="{C3380CC4-5D6E-409C-BE32-E72D297353CC}">
              <c16:uniqueId val="{00000000-B919-4FC4-B2F5-5B4575EEF142}"/>
            </c:ext>
          </c:extLst>
        </c:ser>
        <c:dLbls>
          <c:showLegendKey val="0"/>
          <c:showVal val="0"/>
          <c:showCatName val="0"/>
          <c:showSerName val="0"/>
          <c:showPercent val="0"/>
          <c:showBubbleSize val="0"/>
        </c:dLbls>
        <c:gapWidth val="150"/>
        <c:gapDepth val="0"/>
        <c:shape val="box"/>
        <c:axId val="-1360639440"/>
        <c:axId val="-1360635024"/>
        <c:axId val="0"/>
      </c:bar3DChart>
      <c:catAx>
        <c:axId val="-1360639440"/>
        <c:scaling>
          <c:orientation val="minMax"/>
        </c:scaling>
        <c:delete val="0"/>
        <c:axPos val="b"/>
        <c:numFmt formatCode="General" sourceLinked="1"/>
        <c:majorTickMark val="out"/>
        <c:minorTickMark val="none"/>
        <c:tickLblPos val="low"/>
        <c:spPr>
          <a:ln w="2462">
            <a:solidFill>
              <a:schemeClr val="tx1"/>
            </a:solidFill>
            <a:prstDash val="solid"/>
          </a:ln>
        </c:spPr>
        <c:txPr>
          <a:bodyPr rot="0" vert="horz"/>
          <a:lstStyle/>
          <a:p>
            <a:pPr>
              <a:defRPr sz="1396" b="1" i="0" u="none" strike="noStrike" baseline="0">
                <a:solidFill>
                  <a:schemeClr val="tx1"/>
                </a:solidFill>
                <a:latin typeface="Arial"/>
                <a:ea typeface="Arial"/>
                <a:cs typeface="Arial"/>
              </a:defRPr>
            </a:pPr>
            <a:endParaRPr lang="en-US"/>
          </a:p>
        </c:txPr>
        <c:crossAx val="-1360635024"/>
        <c:crosses val="autoZero"/>
        <c:auto val="1"/>
        <c:lblAlgn val="ctr"/>
        <c:lblOffset val="100"/>
        <c:tickLblSkip val="1"/>
        <c:tickMarkSkip val="1"/>
        <c:noMultiLvlLbl val="0"/>
      </c:catAx>
      <c:valAx>
        <c:axId val="-1360635024"/>
        <c:scaling>
          <c:orientation val="minMax"/>
        </c:scaling>
        <c:delete val="0"/>
        <c:axPos val="l"/>
        <c:majorGridlines>
          <c:spPr>
            <a:ln w="2462">
              <a:solidFill>
                <a:schemeClr val="tx1"/>
              </a:solidFill>
              <a:prstDash val="solid"/>
            </a:ln>
          </c:spPr>
        </c:majorGridlines>
        <c:title>
          <c:tx>
            <c:rich>
              <a:bodyPr/>
              <a:lstStyle/>
              <a:p>
                <a:pPr>
                  <a:defRPr sz="1396" b="1" i="0" u="none" strike="noStrike" baseline="0">
                    <a:solidFill>
                      <a:schemeClr val="tx1"/>
                    </a:solidFill>
                    <a:latin typeface="Arial"/>
                    <a:ea typeface="Arial"/>
                    <a:cs typeface="Arial"/>
                  </a:defRPr>
                </a:pPr>
                <a:r>
                  <a:rPr lang="en-US"/>
                  <a:t>Percent of cohort</a:t>
                </a:r>
              </a:p>
            </c:rich>
          </c:tx>
          <c:layout>
            <c:manualLayout>
              <c:xMode val="edge"/>
              <c:yMode val="edge"/>
              <c:x val="5.7142857142857099E-2"/>
              <c:y val="0.17985611510791399"/>
            </c:manualLayout>
          </c:layout>
          <c:overlay val="0"/>
          <c:spPr>
            <a:noFill/>
            <a:ln w="19699">
              <a:noFill/>
            </a:ln>
          </c:spPr>
        </c:title>
        <c:numFmt formatCode="General" sourceLinked="1"/>
        <c:majorTickMark val="out"/>
        <c:minorTickMark val="none"/>
        <c:tickLblPos val="nextTo"/>
        <c:spPr>
          <a:ln w="2462">
            <a:solidFill>
              <a:schemeClr val="tx1"/>
            </a:solidFill>
            <a:prstDash val="solid"/>
          </a:ln>
        </c:spPr>
        <c:txPr>
          <a:bodyPr rot="0" vert="horz"/>
          <a:lstStyle/>
          <a:p>
            <a:pPr>
              <a:defRPr sz="1396" b="1" i="0" u="none" strike="noStrike" baseline="0">
                <a:solidFill>
                  <a:schemeClr val="tx1"/>
                </a:solidFill>
                <a:latin typeface="Arial"/>
                <a:ea typeface="Arial"/>
                <a:cs typeface="Arial"/>
              </a:defRPr>
            </a:pPr>
            <a:endParaRPr lang="en-US"/>
          </a:p>
        </c:txPr>
        <c:crossAx val="-1360639440"/>
        <c:crosses val="autoZero"/>
        <c:crossBetween val="between"/>
        <c:majorUnit val="10"/>
        <c:minorUnit val="1"/>
      </c:valAx>
      <c:spPr>
        <a:noFill/>
        <a:ln w="19699">
          <a:noFill/>
        </a:ln>
      </c:spPr>
    </c:plotArea>
    <c:plotVisOnly val="1"/>
    <c:dispBlanksAs val="gap"/>
    <c:showDLblsOverMax val="0"/>
  </c:chart>
  <c:spPr>
    <a:noFill/>
    <a:ln>
      <a:noFill/>
    </a:ln>
  </c:spPr>
  <c:txPr>
    <a:bodyPr/>
    <a:lstStyle/>
    <a:p>
      <a:pPr>
        <a:defRPr sz="1396"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048165032003"/>
          <c:y val="4.7948182613536901E-2"/>
          <c:w val="0.82595984712437298"/>
          <c:h val="0.86878151594687003"/>
        </c:manualLayout>
      </c:layout>
      <c:scatterChart>
        <c:scatterStyle val="lineMarker"/>
        <c:varyColors val="0"/>
        <c:ser>
          <c:idx val="0"/>
          <c:order val="0"/>
          <c:tx>
            <c:v>non-Hispanic White</c:v>
          </c:tx>
          <c:spPr>
            <a:ln w="25400">
              <a:solidFill>
                <a:srgbClr val="FF0000"/>
              </a:solidFill>
              <a:prstDash val="solid"/>
            </a:ln>
          </c:spPr>
          <c:marker>
            <c:symbol val="none"/>
          </c:marker>
          <c:xVal>
            <c:numRef>
              <c:f>'RE groups'!$I$3:$U$3</c:f>
              <c:numCache>
                <c:formatCode>General</c:formatCode>
                <c:ptCount val="13"/>
                <c:pt idx="0">
                  <c:v>0</c:v>
                </c:pt>
                <c:pt idx="1">
                  <c:v>1.94689</c:v>
                </c:pt>
                <c:pt idx="2">
                  <c:v>4.064563999999999</c:v>
                </c:pt>
                <c:pt idx="3">
                  <c:v>6.5278299999999989</c:v>
                </c:pt>
              </c:numCache>
            </c:numRef>
          </c:xVal>
          <c:yVal>
            <c:numRef>
              <c:f>'RE groups'!$I$5:$U$5</c:f>
              <c:numCache>
                <c:formatCode>General</c:formatCode>
                <c:ptCount val="13"/>
                <c:pt idx="0">
                  <c:v>0</c:v>
                </c:pt>
                <c:pt idx="1">
                  <c:v>-0.16548565000000001</c:v>
                </c:pt>
                <c:pt idx="2">
                  <c:v>-0.34548793999999999</c:v>
                </c:pt>
                <c:pt idx="3">
                  <c:v>-0.55486555000000004</c:v>
                </c:pt>
              </c:numCache>
            </c:numRef>
          </c:yVal>
          <c:smooth val="0"/>
          <c:extLst>
            <c:ext xmlns:c16="http://schemas.microsoft.com/office/drawing/2014/chart" uri="{C3380CC4-5D6E-409C-BE32-E72D297353CC}">
              <c16:uniqueId val="{00000000-1C67-4CBC-9974-C48B01BEF54E}"/>
            </c:ext>
          </c:extLst>
        </c:ser>
        <c:ser>
          <c:idx val="1"/>
          <c:order val="1"/>
          <c:tx>
            <c:v>non-Hispanic Black</c:v>
          </c:tx>
          <c:spPr>
            <a:ln w="25400">
              <a:solidFill>
                <a:srgbClr val="0070C0"/>
              </a:solidFill>
            </a:ln>
          </c:spPr>
          <c:marker>
            <c:symbol val="none"/>
          </c:marker>
          <c:xVal>
            <c:numRef>
              <c:f>'RE groups'!$I$3:$U$3</c:f>
              <c:numCache>
                <c:formatCode>General</c:formatCode>
                <c:ptCount val="13"/>
                <c:pt idx="0">
                  <c:v>0</c:v>
                </c:pt>
                <c:pt idx="1">
                  <c:v>1.94689</c:v>
                </c:pt>
                <c:pt idx="2">
                  <c:v>4.064563999999999</c:v>
                </c:pt>
                <c:pt idx="3">
                  <c:v>6.5278299999999989</c:v>
                </c:pt>
              </c:numCache>
            </c:numRef>
          </c:xVal>
          <c:yVal>
            <c:numRef>
              <c:f>'RE groups'!$I$6:$U$6</c:f>
              <c:numCache>
                <c:formatCode>General</c:formatCode>
                <c:ptCount val="13"/>
                <c:pt idx="0">
                  <c:v>-0.34100000000000003</c:v>
                </c:pt>
                <c:pt idx="1">
                  <c:v>-0.54347656</c:v>
                </c:pt>
                <c:pt idx="2">
                  <c:v>-0.76371465599999999</c:v>
                </c:pt>
                <c:pt idx="3">
                  <c:v>-1.019894319999999</c:v>
                </c:pt>
              </c:numCache>
            </c:numRef>
          </c:yVal>
          <c:smooth val="0"/>
          <c:extLst>
            <c:ext xmlns:c16="http://schemas.microsoft.com/office/drawing/2014/chart" uri="{C3380CC4-5D6E-409C-BE32-E72D297353CC}">
              <c16:uniqueId val="{00000001-1C67-4CBC-9974-C48B01BEF54E}"/>
            </c:ext>
          </c:extLst>
        </c:ser>
        <c:ser>
          <c:idx val="2"/>
          <c:order val="2"/>
          <c:tx>
            <c:v>Hispanic</c:v>
          </c:tx>
          <c:spPr>
            <a:ln w="25400"/>
          </c:spPr>
          <c:marker>
            <c:symbol val="none"/>
          </c:marker>
          <c:xVal>
            <c:numRef>
              <c:f>'RE groups'!$I$3:$U$3</c:f>
              <c:numCache>
                <c:formatCode>General</c:formatCode>
                <c:ptCount val="13"/>
                <c:pt idx="0">
                  <c:v>0</c:v>
                </c:pt>
                <c:pt idx="1">
                  <c:v>1.94689</c:v>
                </c:pt>
                <c:pt idx="2">
                  <c:v>4.064563999999999</c:v>
                </c:pt>
                <c:pt idx="3">
                  <c:v>6.5278299999999989</c:v>
                </c:pt>
              </c:numCache>
            </c:numRef>
          </c:xVal>
          <c:yVal>
            <c:numRef>
              <c:f>'RE groups'!$I$7:$U$7</c:f>
              <c:numCache>
                <c:formatCode>General</c:formatCode>
                <c:ptCount val="13"/>
                <c:pt idx="0">
                  <c:v>-0.28999999999999998</c:v>
                </c:pt>
                <c:pt idx="1">
                  <c:v>-0.46911387999999998</c:v>
                </c:pt>
                <c:pt idx="2">
                  <c:v>-0.66393988800000003</c:v>
                </c:pt>
                <c:pt idx="3">
                  <c:v>-0.89056036000000005</c:v>
                </c:pt>
              </c:numCache>
            </c:numRef>
          </c:yVal>
          <c:smooth val="0"/>
          <c:extLst>
            <c:ext xmlns:c16="http://schemas.microsoft.com/office/drawing/2014/chart" uri="{C3380CC4-5D6E-409C-BE32-E72D297353CC}">
              <c16:uniqueId val="{00000002-1C67-4CBC-9974-C48B01BEF54E}"/>
            </c:ext>
          </c:extLst>
        </c:ser>
        <c:dLbls>
          <c:showLegendKey val="0"/>
          <c:showVal val="0"/>
          <c:showCatName val="0"/>
          <c:showSerName val="0"/>
          <c:showPercent val="0"/>
          <c:showBubbleSize val="0"/>
        </c:dLbls>
        <c:axId val="2087250680"/>
        <c:axId val="2087256232"/>
      </c:scatterChart>
      <c:valAx>
        <c:axId val="2087250680"/>
        <c:scaling>
          <c:orientation val="minMax"/>
          <c:max val="7"/>
          <c:min val="0"/>
        </c:scaling>
        <c:delete val="0"/>
        <c:axPos val="b"/>
        <c:title>
          <c:tx>
            <c:rich>
              <a:bodyPr/>
              <a:lstStyle/>
              <a:p>
                <a:pPr>
                  <a:defRPr/>
                </a:pPr>
                <a:r>
                  <a:rPr lang="en-US" sz="1800"/>
                  <a:t>Time (years)</a:t>
                </a:r>
              </a:p>
            </c:rich>
          </c:tx>
          <c:layout>
            <c:manualLayout>
              <c:xMode val="edge"/>
              <c:yMode val="edge"/>
              <c:x val="0.45612089607220102"/>
              <c:y val="5.0568082398791098E-2"/>
            </c:manualLayout>
          </c:layout>
          <c:overlay val="0"/>
        </c:title>
        <c:numFmt formatCode="General" sourceLinked="1"/>
        <c:majorTickMark val="out"/>
        <c:minorTickMark val="none"/>
        <c:tickLblPos val="nextTo"/>
        <c:txPr>
          <a:bodyPr/>
          <a:lstStyle/>
          <a:p>
            <a:pPr>
              <a:defRPr sz="1800"/>
            </a:pPr>
            <a:endParaRPr lang="en-US"/>
          </a:p>
        </c:txPr>
        <c:crossAx val="2087256232"/>
        <c:crosses val="autoZero"/>
        <c:crossBetween val="midCat"/>
      </c:valAx>
      <c:valAx>
        <c:axId val="2087256232"/>
        <c:scaling>
          <c:orientation val="minMax"/>
          <c:max val="0.1"/>
          <c:min val="-1.2"/>
        </c:scaling>
        <c:delete val="0"/>
        <c:axPos val="l"/>
        <c:title>
          <c:tx>
            <c:rich>
              <a:bodyPr rot="-5400000" vert="horz"/>
              <a:lstStyle/>
              <a:p>
                <a:pPr>
                  <a:defRPr/>
                </a:pPr>
                <a:r>
                  <a:rPr lang="en-US" sz="1800"/>
                  <a:t>Memory</a:t>
                </a:r>
                <a:r>
                  <a:rPr lang="en-US" sz="1800" baseline="0"/>
                  <a:t> composite score (z-score)</a:t>
                </a:r>
                <a:endParaRPr lang="en-US" sz="1800"/>
              </a:p>
            </c:rich>
          </c:tx>
          <c:layout>
            <c:manualLayout>
              <c:xMode val="edge"/>
              <c:yMode val="edge"/>
              <c:x val="0"/>
              <c:y val="0.11882897213605875"/>
            </c:manualLayout>
          </c:layout>
          <c:overlay val="0"/>
        </c:title>
        <c:numFmt formatCode="General" sourceLinked="1"/>
        <c:majorTickMark val="out"/>
        <c:minorTickMark val="none"/>
        <c:tickLblPos val="nextTo"/>
        <c:txPr>
          <a:bodyPr/>
          <a:lstStyle/>
          <a:p>
            <a:pPr>
              <a:defRPr sz="1800"/>
            </a:pPr>
            <a:endParaRPr lang="en-US"/>
          </a:p>
        </c:txPr>
        <c:crossAx val="2087250680"/>
        <c:crosses val="autoZero"/>
        <c:crossBetween val="midCat"/>
        <c:majorUnit val="0.2"/>
      </c:valAx>
    </c:plotArea>
    <c:legend>
      <c:legendPos val="r"/>
      <c:legendEntry>
        <c:idx val="0"/>
        <c:txPr>
          <a:bodyPr/>
          <a:lstStyle/>
          <a:p>
            <a:pPr>
              <a:defRPr sz="1800"/>
            </a:pPr>
            <a:endParaRPr lang="en-US"/>
          </a:p>
        </c:txPr>
      </c:legendEntry>
      <c:legendEntry>
        <c:idx val="1"/>
        <c:txPr>
          <a:bodyPr/>
          <a:lstStyle/>
          <a:p>
            <a:pPr>
              <a:defRPr sz="1800"/>
            </a:pPr>
            <a:endParaRPr lang="en-US"/>
          </a:p>
        </c:txPr>
      </c:legendEntry>
      <c:legendEntry>
        <c:idx val="2"/>
        <c:txPr>
          <a:bodyPr/>
          <a:lstStyle/>
          <a:p>
            <a:pPr>
              <a:defRPr sz="1800"/>
            </a:pPr>
            <a:endParaRPr lang="en-US"/>
          </a:p>
        </c:txPr>
      </c:legendEntry>
      <c:layout>
        <c:manualLayout>
          <c:xMode val="edge"/>
          <c:yMode val="edge"/>
          <c:x val="0.15576921305889399"/>
          <c:y val="0.59491489700151101"/>
          <c:w val="0.43018464797163514"/>
          <c:h val="0.3952843394575678"/>
        </c:manualLayout>
      </c:layout>
      <c:overlay val="1"/>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048165032003"/>
          <c:y val="4.7948182613536901E-2"/>
          <c:w val="0.82595984712437298"/>
          <c:h val="0.86878151594687003"/>
        </c:manualLayout>
      </c:layout>
      <c:scatterChart>
        <c:scatterStyle val="lineMarker"/>
        <c:varyColors val="0"/>
        <c:ser>
          <c:idx val="0"/>
          <c:order val="0"/>
          <c:tx>
            <c:v>non-Hispanic White</c:v>
          </c:tx>
          <c:spPr>
            <a:ln w="25400">
              <a:solidFill>
                <a:srgbClr val="FF0000"/>
              </a:solidFill>
              <a:prstDash val="solid"/>
            </a:ln>
          </c:spPr>
          <c:marker>
            <c:symbol val="none"/>
          </c:marker>
          <c:xVal>
            <c:numRef>
              <c:f>'RE groups'!$I$3:$U$3</c:f>
              <c:numCache>
                <c:formatCode>General</c:formatCode>
                <c:ptCount val="13"/>
                <c:pt idx="0">
                  <c:v>0</c:v>
                </c:pt>
                <c:pt idx="1">
                  <c:v>1.94689</c:v>
                </c:pt>
                <c:pt idx="2">
                  <c:v>4.064563999999999</c:v>
                </c:pt>
                <c:pt idx="3">
                  <c:v>6.5278299999999989</c:v>
                </c:pt>
              </c:numCache>
            </c:numRef>
          </c:xVal>
          <c:yVal>
            <c:numRef>
              <c:f>'RE groups'!$I$5:$U$5</c:f>
              <c:numCache>
                <c:formatCode>General</c:formatCode>
                <c:ptCount val="13"/>
                <c:pt idx="0">
                  <c:v>0</c:v>
                </c:pt>
                <c:pt idx="1">
                  <c:v>-0.16548565000000001</c:v>
                </c:pt>
                <c:pt idx="2">
                  <c:v>-0.34548793999999999</c:v>
                </c:pt>
                <c:pt idx="3">
                  <c:v>-0.55486555000000004</c:v>
                </c:pt>
              </c:numCache>
            </c:numRef>
          </c:yVal>
          <c:smooth val="0"/>
          <c:extLst>
            <c:ext xmlns:c16="http://schemas.microsoft.com/office/drawing/2014/chart" uri="{C3380CC4-5D6E-409C-BE32-E72D297353CC}">
              <c16:uniqueId val="{00000000-1C67-4CBC-9974-C48B01BEF54E}"/>
            </c:ext>
          </c:extLst>
        </c:ser>
        <c:ser>
          <c:idx val="1"/>
          <c:order val="1"/>
          <c:tx>
            <c:v>non-Hispanic Black</c:v>
          </c:tx>
          <c:spPr>
            <a:ln w="25400">
              <a:solidFill>
                <a:srgbClr val="0070C0"/>
              </a:solidFill>
            </a:ln>
          </c:spPr>
          <c:marker>
            <c:symbol val="none"/>
          </c:marker>
          <c:xVal>
            <c:numRef>
              <c:f>'RE groups'!$I$3:$U$3</c:f>
              <c:numCache>
                <c:formatCode>General</c:formatCode>
                <c:ptCount val="13"/>
                <c:pt idx="0">
                  <c:v>0</c:v>
                </c:pt>
                <c:pt idx="1">
                  <c:v>1.94689</c:v>
                </c:pt>
                <c:pt idx="2">
                  <c:v>4.064563999999999</c:v>
                </c:pt>
                <c:pt idx="3">
                  <c:v>6.5278299999999989</c:v>
                </c:pt>
              </c:numCache>
            </c:numRef>
          </c:xVal>
          <c:yVal>
            <c:numRef>
              <c:f>'RE groups'!$I$6:$U$6</c:f>
              <c:numCache>
                <c:formatCode>General</c:formatCode>
                <c:ptCount val="13"/>
                <c:pt idx="0">
                  <c:v>-0.34100000000000003</c:v>
                </c:pt>
                <c:pt idx="1">
                  <c:v>-0.54347656</c:v>
                </c:pt>
                <c:pt idx="2">
                  <c:v>-0.76371465599999999</c:v>
                </c:pt>
                <c:pt idx="3">
                  <c:v>-1.019894319999999</c:v>
                </c:pt>
              </c:numCache>
            </c:numRef>
          </c:yVal>
          <c:smooth val="0"/>
          <c:extLst>
            <c:ext xmlns:c16="http://schemas.microsoft.com/office/drawing/2014/chart" uri="{C3380CC4-5D6E-409C-BE32-E72D297353CC}">
              <c16:uniqueId val="{00000001-1C67-4CBC-9974-C48B01BEF54E}"/>
            </c:ext>
          </c:extLst>
        </c:ser>
        <c:ser>
          <c:idx val="2"/>
          <c:order val="2"/>
          <c:tx>
            <c:v>Hispanic</c:v>
          </c:tx>
          <c:spPr>
            <a:ln w="25400"/>
          </c:spPr>
          <c:marker>
            <c:symbol val="none"/>
          </c:marker>
          <c:xVal>
            <c:numRef>
              <c:f>'RE groups'!$I$3:$U$3</c:f>
              <c:numCache>
                <c:formatCode>General</c:formatCode>
                <c:ptCount val="13"/>
                <c:pt idx="0">
                  <c:v>0</c:v>
                </c:pt>
                <c:pt idx="1">
                  <c:v>1.94689</c:v>
                </c:pt>
                <c:pt idx="2">
                  <c:v>4.064563999999999</c:v>
                </c:pt>
                <c:pt idx="3">
                  <c:v>6.5278299999999989</c:v>
                </c:pt>
              </c:numCache>
            </c:numRef>
          </c:xVal>
          <c:yVal>
            <c:numRef>
              <c:f>'RE groups'!$I$7:$U$7</c:f>
              <c:numCache>
                <c:formatCode>General</c:formatCode>
                <c:ptCount val="13"/>
                <c:pt idx="0">
                  <c:v>-0.28999999999999998</c:v>
                </c:pt>
                <c:pt idx="1">
                  <c:v>-0.46911387999999998</c:v>
                </c:pt>
                <c:pt idx="2">
                  <c:v>-0.66393988800000003</c:v>
                </c:pt>
                <c:pt idx="3">
                  <c:v>-0.89056036000000005</c:v>
                </c:pt>
              </c:numCache>
            </c:numRef>
          </c:yVal>
          <c:smooth val="0"/>
          <c:extLst>
            <c:ext xmlns:c16="http://schemas.microsoft.com/office/drawing/2014/chart" uri="{C3380CC4-5D6E-409C-BE32-E72D297353CC}">
              <c16:uniqueId val="{00000002-1C67-4CBC-9974-C48B01BEF54E}"/>
            </c:ext>
          </c:extLst>
        </c:ser>
        <c:dLbls>
          <c:showLegendKey val="0"/>
          <c:showVal val="0"/>
          <c:showCatName val="0"/>
          <c:showSerName val="0"/>
          <c:showPercent val="0"/>
          <c:showBubbleSize val="0"/>
        </c:dLbls>
        <c:axId val="2087250680"/>
        <c:axId val="2087256232"/>
      </c:scatterChart>
      <c:valAx>
        <c:axId val="2087250680"/>
        <c:scaling>
          <c:orientation val="minMax"/>
          <c:max val="7"/>
          <c:min val="0"/>
        </c:scaling>
        <c:delete val="0"/>
        <c:axPos val="b"/>
        <c:title>
          <c:tx>
            <c:rich>
              <a:bodyPr/>
              <a:lstStyle/>
              <a:p>
                <a:pPr>
                  <a:defRPr/>
                </a:pPr>
                <a:r>
                  <a:rPr lang="en-US" sz="1800"/>
                  <a:t>Time (years)</a:t>
                </a:r>
              </a:p>
            </c:rich>
          </c:tx>
          <c:layout>
            <c:manualLayout>
              <c:xMode val="edge"/>
              <c:yMode val="edge"/>
              <c:x val="0.45612089607220102"/>
              <c:y val="5.0568082398791098E-2"/>
            </c:manualLayout>
          </c:layout>
          <c:overlay val="0"/>
        </c:title>
        <c:numFmt formatCode="General" sourceLinked="1"/>
        <c:majorTickMark val="out"/>
        <c:minorTickMark val="none"/>
        <c:tickLblPos val="nextTo"/>
        <c:txPr>
          <a:bodyPr/>
          <a:lstStyle/>
          <a:p>
            <a:pPr>
              <a:defRPr sz="1800"/>
            </a:pPr>
            <a:endParaRPr lang="en-US"/>
          </a:p>
        </c:txPr>
        <c:crossAx val="2087256232"/>
        <c:crosses val="autoZero"/>
        <c:crossBetween val="midCat"/>
      </c:valAx>
      <c:valAx>
        <c:axId val="2087256232"/>
        <c:scaling>
          <c:orientation val="minMax"/>
          <c:max val="0.1"/>
          <c:min val="-1.2"/>
        </c:scaling>
        <c:delete val="0"/>
        <c:axPos val="l"/>
        <c:title>
          <c:tx>
            <c:rich>
              <a:bodyPr rot="-5400000" vert="horz"/>
              <a:lstStyle/>
              <a:p>
                <a:pPr>
                  <a:defRPr/>
                </a:pPr>
                <a:r>
                  <a:rPr lang="en-US" sz="1800"/>
                  <a:t>Memory</a:t>
                </a:r>
                <a:r>
                  <a:rPr lang="en-US" sz="1800" baseline="0"/>
                  <a:t> composite score (z-score)</a:t>
                </a:r>
                <a:endParaRPr lang="en-US" sz="1800"/>
              </a:p>
            </c:rich>
          </c:tx>
          <c:layout>
            <c:manualLayout>
              <c:xMode val="edge"/>
              <c:yMode val="edge"/>
              <c:x val="0"/>
              <c:y val="0.11882897213605875"/>
            </c:manualLayout>
          </c:layout>
          <c:overlay val="0"/>
        </c:title>
        <c:numFmt formatCode="General" sourceLinked="1"/>
        <c:majorTickMark val="out"/>
        <c:minorTickMark val="none"/>
        <c:tickLblPos val="nextTo"/>
        <c:txPr>
          <a:bodyPr/>
          <a:lstStyle/>
          <a:p>
            <a:pPr>
              <a:defRPr sz="1800"/>
            </a:pPr>
            <a:endParaRPr lang="en-US"/>
          </a:p>
        </c:txPr>
        <c:crossAx val="2087250680"/>
        <c:crosses val="autoZero"/>
        <c:crossBetween val="midCat"/>
        <c:majorUnit val="0.2"/>
      </c:valAx>
    </c:plotArea>
    <c:legend>
      <c:legendPos val="r"/>
      <c:legendEntry>
        <c:idx val="0"/>
        <c:txPr>
          <a:bodyPr/>
          <a:lstStyle/>
          <a:p>
            <a:pPr>
              <a:defRPr sz="1800"/>
            </a:pPr>
            <a:endParaRPr lang="en-US"/>
          </a:p>
        </c:txPr>
      </c:legendEntry>
      <c:legendEntry>
        <c:idx val="1"/>
        <c:txPr>
          <a:bodyPr/>
          <a:lstStyle/>
          <a:p>
            <a:pPr>
              <a:defRPr sz="1800"/>
            </a:pPr>
            <a:endParaRPr lang="en-US"/>
          </a:p>
        </c:txPr>
      </c:legendEntry>
      <c:legendEntry>
        <c:idx val="2"/>
        <c:txPr>
          <a:bodyPr/>
          <a:lstStyle/>
          <a:p>
            <a:pPr>
              <a:defRPr sz="1800"/>
            </a:pPr>
            <a:endParaRPr lang="en-US"/>
          </a:p>
        </c:txPr>
      </c:legendEntry>
      <c:layout>
        <c:manualLayout>
          <c:xMode val="edge"/>
          <c:yMode val="edge"/>
          <c:x val="0.15576921305889399"/>
          <c:y val="0.59491489700151101"/>
          <c:w val="0.43018464797163514"/>
          <c:h val="0.3952843394575678"/>
        </c:manualLayout>
      </c:layout>
      <c:overlay val="1"/>
    </c:legend>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png"/></Relationships>
</file>

<file path=ppt/drawings/drawing1.xml><?xml version="1.0" encoding="utf-8"?>
<c:userShapes xmlns:c="http://schemas.openxmlformats.org/drawingml/2006/chart">
  <cdr:relSizeAnchor xmlns:cdr="http://schemas.openxmlformats.org/drawingml/2006/chartDrawing">
    <cdr:from>
      <cdr:x>0.16204</cdr:x>
      <cdr:y>0.1778</cdr:y>
    </cdr:from>
    <cdr:to>
      <cdr:x>0.43042</cdr:x>
      <cdr:y>0.33446</cdr:y>
    </cdr:to>
    <cdr:sp macro="" textlink="">
      <cdr:nvSpPr>
        <cdr:cNvPr id="2" name="TextBox 1"/>
        <cdr:cNvSpPr txBox="1"/>
      </cdr:nvSpPr>
      <cdr:spPr>
        <a:xfrm xmlns:a="http://schemas.openxmlformats.org/drawingml/2006/main">
          <a:off x="1254310" y="861434"/>
          <a:ext cx="2077435" cy="7590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t>-.341 point difference between non-Hispanic Whites and Blacks </a:t>
          </a:r>
          <a:endParaRPr lang="en-US" sz="1400" b="1" dirty="0"/>
        </a:p>
      </cdr:txBody>
    </cdr:sp>
  </cdr:relSizeAnchor>
  <cdr:relSizeAnchor xmlns:cdr="http://schemas.openxmlformats.org/drawingml/2006/chartDrawing">
    <cdr:from>
      <cdr:x>0.71282</cdr:x>
      <cdr:y>0.51531</cdr:y>
    </cdr:from>
    <cdr:to>
      <cdr:x>0.84249</cdr:x>
      <cdr:y>0.67726</cdr:y>
    </cdr:to>
    <cdr:sp macro="" textlink="">
      <cdr:nvSpPr>
        <cdr:cNvPr id="4" name="TextBox 3"/>
        <cdr:cNvSpPr txBox="1"/>
      </cdr:nvSpPr>
      <cdr:spPr>
        <a:xfrm xmlns:a="http://schemas.openxmlformats.org/drawingml/2006/main">
          <a:off x="5517720" y="2496683"/>
          <a:ext cx="1003730" cy="7846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t>-.341 point difference</a:t>
          </a:r>
          <a:endParaRPr lang="en-US"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0.16204</cdr:x>
      <cdr:y>0.1778</cdr:y>
    </cdr:from>
    <cdr:to>
      <cdr:x>0.43042</cdr:x>
      <cdr:y>0.33446</cdr:y>
    </cdr:to>
    <cdr:sp macro="" textlink="">
      <cdr:nvSpPr>
        <cdr:cNvPr id="2" name="TextBox 1"/>
        <cdr:cNvSpPr txBox="1"/>
      </cdr:nvSpPr>
      <cdr:spPr>
        <a:xfrm xmlns:a="http://schemas.openxmlformats.org/drawingml/2006/main">
          <a:off x="1254310" y="861434"/>
          <a:ext cx="2077435" cy="7590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t>-.341 point difference between non-Hispanic Whites and Blacks </a:t>
          </a:r>
          <a:endParaRPr lang="en-US" sz="1400" b="1" dirty="0"/>
        </a:p>
      </cdr:txBody>
    </cdr:sp>
  </cdr:relSizeAnchor>
  <cdr:relSizeAnchor xmlns:cdr="http://schemas.openxmlformats.org/drawingml/2006/chartDrawing">
    <cdr:from>
      <cdr:x>0.71282</cdr:x>
      <cdr:y>0.51531</cdr:y>
    </cdr:from>
    <cdr:to>
      <cdr:x>0.84249</cdr:x>
      <cdr:y>0.67726</cdr:y>
    </cdr:to>
    <cdr:sp macro="" textlink="">
      <cdr:nvSpPr>
        <cdr:cNvPr id="4" name="TextBox 3"/>
        <cdr:cNvSpPr txBox="1"/>
      </cdr:nvSpPr>
      <cdr:spPr>
        <a:xfrm xmlns:a="http://schemas.openxmlformats.org/drawingml/2006/main">
          <a:off x="5517720" y="2496683"/>
          <a:ext cx="1003730" cy="7846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t>-.341 point difference</a:t>
          </a:r>
          <a:endParaRPr lang="en-US" sz="1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421F0-93EA-4243-B038-B6EE46C2CF2E}" type="datetimeFigureOut">
              <a:rPr lang="en-US" smtClean="0"/>
              <a:t>10/26/2016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506005-C2DE-40A7-ABCA-F73B1CA75AEC}" type="slidenum">
              <a:rPr lang="en-US" smtClean="0"/>
              <a:t>‹#›</a:t>
            </a:fld>
            <a:endParaRPr lang="en-US"/>
          </a:p>
        </p:txBody>
      </p:sp>
    </p:spTree>
    <p:extLst>
      <p:ext uri="{BB962C8B-B14F-4D97-AF65-F5344CB8AC3E}">
        <p14:creationId xmlns:p14="http://schemas.microsoft.com/office/powerpoint/2010/main" val="1139357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76A9F0-C28E-6340-AE3E-A2DBBC340204}" type="slidenum">
              <a:rPr lang="en-US" sz="1200">
                <a:latin typeface="Calibri" charset="0"/>
              </a:rPr>
              <a:pPr eaLnBrk="1" hangingPunct="1"/>
              <a:t>3</a:t>
            </a:fld>
            <a:endParaRPr lang="en-US" sz="1200">
              <a:latin typeface="Calibri" charset="0"/>
            </a:endParaRPr>
          </a:p>
        </p:txBody>
      </p:sp>
    </p:spTree>
    <p:extLst>
      <p:ext uri="{BB962C8B-B14F-4D97-AF65-F5344CB8AC3E}">
        <p14:creationId xmlns:p14="http://schemas.microsoft.com/office/powerpoint/2010/main" val="25104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66DEB4-2EF6-1440-BAE5-E5602D497A7E}" type="slidenum">
              <a:rPr lang="en-US" sz="1200">
                <a:latin typeface="Calibri" charset="0"/>
              </a:rPr>
              <a:pPr eaLnBrk="1" hangingPunct="1"/>
              <a:t>25</a:t>
            </a:fld>
            <a:endParaRPr lang="en-US" sz="1200">
              <a:latin typeface="Calibri" charset="0"/>
            </a:endParaRPr>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3552179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1BA0795-ABCB-4D17-A4BE-2AC0542027FB}" type="slidenum">
              <a:rPr lang="en-US" altLang="en-US" sz="1200">
                <a:latin typeface="Calibri" panose="020F0502020204030204" pitchFamily="34" charset="0"/>
              </a:rPr>
              <a:pPr eaLnBrk="1" hangingPunct="1"/>
              <a:t>26</a:t>
            </a:fld>
            <a:endParaRPr lang="en-US" altLang="en-US" sz="1200">
              <a:latin typeface="Calibri" panose="020F0502020204030204" pitchFamily="34" charset="0"/>
            </a:endParaRPr>
          </a:p>
        </p:txBody>
      </p:sp>
    </p:spTree>
    <p:extLst>
      <p:ext uri="{BB962C8B-B14F-4D97-AF65-F5344CB8AC3E}">
        <p14:creationId xmlns:p14="http://schemas.microsoft.com/office/powerpoint/2010/main" val="137410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7" y="930227"/>
            <a:ext cx="4055129" cy="3186834"/>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425181"/>
            <a:ext cx="4770904" cy="3536036"/>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Alabama counties of residence during participants</a:t>
            </a:r>
            <a:r>
              <a:rPr lang="en-GB" altLang="en-GB">
                <a:latin typeface="Arial" charset="0"/>
                <a:cs typeface="msgothic" charset="0"/>
              </a:rPr>
              <a:t>’</a:t>
            </a:r>
            <a:r>
              <a:rPr lang="en-GB">
                <a:latin typeface="Arial" charset="0"/>
                <a:cs typeface="msgothic" charset="0"/>
              </a:rPr>
              <a:t> childhood schooling.</a:t>
            </a:r>
          </a:p>
        </p:txBody>
      </p:sp>
    </p:spTree>
    <p:extLst>
      <p:ext uri="{BB962C8B-B14F-4D97-AF65-F5344CB8AC3E}">
        <p14:creationId xmlns:p14="http://schemas.microsoft.com/office/powerpoint/2010/main" val="421927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DD1757B-4B02-4AD9-A0CC-316450A49DD9}" type="slidenum">
              <a:rPr lang="en-US" sz="1200">
                <a:latin typeface="Calibri" panose="020F0502020204030204" pitchFamily="34" charset="0"/>
              </a:rPr>
              <a:pPr eaLnBrk="1" hangingPunct="1"/>
              <a:t>29</a:t>
            </a:fld>
            <a:endParaRPr lang="en-US" sz="1200">
              <a:latin typeface="Calibri" panose="020F0502020204030204" pitchFamily="34" charset="0"/>
            </a:endParaRPr>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anose="020B0600070205080204" pitchFamily="34" charset="-128"/>
            </a:endParaRPr>
          </a:p>
        </p:txBody>
      </p:sp>
    </p:spTree>
    <p:extLst>
      <p:ext uri="{BB962C8B-B14F-4D97-AF65-F5344CB8AC3E}">
        <p14:creationId xmlns:p14="http://schemas.microsoft.com/office/powerpoint/2010/main" val="2940507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 and Sex adjusted model, Hazard ratio for AD among</a:t>
            </a:r>
            <a:r>
              <a:rPr lang="en-US" baseline="0" dirty="0" smtClean="0"/>
              <a:t> </a:t>
            </a:r>
            <a:r>
              <a:rPr lang="en-US" baseline="0" dirty="0" err="1" smtClean="0"/>
              <a:t>Aas</a:t>
            </a:r>
            <a:r>
              <a:rPr lang="en-US" baseline="0" dirty="0" smtClean="0"/>
              <a:t> compared to Whites is 2.3 and for Hispanics is 3.1</a:t>
            </a:r>
            <a:endParaRPr lang="en-US" dirty="0"/>
          </a:p>
        </p:txBody>
      </p:sp>
      <p:sp>
        <p:nvSpPr>
          <p:cNvPr id="4" name="Slide Number Placeholder 3"/>
          <p:cNvSpPr>
            <a:spLocks noGrp="1"/>
          </p:cNvSpPr>
          <p:nvPr>
            <p:ph type="sldNum" sz="quarter" idx="10"/>
          </p:nvPr>
        </p:nvSpPr>
        <p:spPr/>
        <p:txBody>
          <a:bodyPr/>
          <a:lstStyle/>
          <a:p>
            <a:fld id="{43506005-C2DE-40A7-ABCA-F73B1CA75AEC}" type="slidenum">
              <a:rPr lang="en-US" smtClean="0"/>
              <a:t>31</a:t>
            </a:fld>
            <a:endParaRPr lang="en-US"/>
          </a:p>
        </p:txBody>
      </p:sp>
    </p:spTree>
    <p:extLst>
      <p:ext uri="{BB962C8B-B14F-4D97-AF65-F5344CB8AC3E}">
        <p14:creationId xmlns:p14="http://schemas.microsoft.com/office/powerpoint/2010/main" val="2090265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8C56716-9AE3-4757-9B38-5CF313082E59}" type="slidenum">
              <a:rPr lang="en-US" sz="1200">
                <a:latin typeface="Calibri" panose="020F0502020204030204" pitchFamily="34" charset="0"/>
              </a:rPr>
              <a:pPr eaLnBrk="1" hangingPunct="1"/>
              <a:t>5</a:t>
            </a:fld>
            <a:endParaRPr lang="en-US" sz="1200">
              <a:latin typeface="Calibri" panose="020F0502020204030204" pitchFamily="34"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anose="020B0600070205080204" pitchFamily="34" charset="-128"/>
            </a:endParaRPr>
          </a:p>
        </p:txBody>
      </p:sp>
    </p:spTree>
    <p:extLst>
      <p:ext uri="{BB962C8B-B14F-4D97-AF65-F5344CB8AC3E}">
        <p14:creationId xmlns:p14="http://schemas.microsoft.com/office/powerpoint/2010/main" val="2609851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D697DB5-FCF0-4B11-8682-C907300374B3}" type="slidenum">
              <a:rPr lang="en-US" sz="1200">
                <a:latin typeface="Calibri" panose="020F0502020204030204" pitchFamily="34" charset="0"/>
              </a:rPr>
              <a:pPr eaLnBrk="1" hangingPunct="1"/>
              <a:t>6</a:t>
            </a:fld>
            <a:endParaRPr lang="en-US" sz="1200">
              <a:latin typeface="Calibri" panose="020F0502020204030204" pitchFamily="34" charset="0"/>
            </a:endParaRPr>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anose="020B0600070205080204" pitchFamily="34" charset="-128"/>
              </a:rPr>
              <a:t>Adjusting for cardiovascular disease,</a:t>
            </a:r>
            <a:r>
              <a:rPr lang="en-US" baseline="0" dirty="0" smtClean="0">
                <a:ea typeface="ＭＳ Ｐゴシック" panose="020B0600070205080204" pitchFamily="34" charset="-128"/>
              </a:rPr>
              <a:t> education, and APOE E4 allele did not alter the magnitude of these inequities</a:t>
            </a:r>
            <a:endParaRPr lang="en-US" dirty="0" smtClean="0">
              <a:ea typeface="ＭＳ Ｐゴシック" panose="020B0600070205080204" pitchFamily="34" charset="-128"/>
            </a:endParaRPr>
          </a:p>
        </p:txBody>
      </p:sp>
    </p:spTree>
    <p:extLst>
      <p:ext uri="{BB962C8B-B14F-4D97-AF65-F5344CB8AC3E}">
        <p14:creationId xmlns:p14="http://schemas.microsoft.com/office/powerpoint/2010/main" val="992028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among Americans Aged 55 and Older (rate per 1,000 population) </a:t>
            </a:r>
          </a:p>
          <a:p>
            <a:r>
              <a:rPr lang="en-US" sz="1200" dirty="0" smtClean="0"/>
              <a:t>Prevalence</a:t>
            </a:r>
            <a:r>
              <a:rPr lang="en-US" sz="1200" baseline="0" dirty="0" smtClean="0"/>
              <a:t> studies can’t show cognitive decline clearly</a:t>
            </a:r>
            <a:endParaRPr lang="en-US" dirty="0"/>
          </a:p>
        </p:txBody>
      </p:sp>
      <p:sp>
        <p:nvSpPr>
          <p:cNvPr id="4" name="Slide Number Placeholder 3"/>
          <p:cNvSpPr>
            <a:spLocks noGrp="1"/>
          </p:cNvSpPr>
          <p:nvPr>
            <p:ph type="sldNum" sz="quarter" idx="10"/>
          </p:nvPr>
        </p:nvSpPr>
        <p:spPr/>
        <p:txBody>
          <a:bodyPr/>
          <a:lstStyle/>
          <a:p>
            <a:fld id="{47D45730-A232-48F9-94FD-53A43EFD6CAF}" type="slidenum">
              <a:rPr lang="en-US" smtClean="0"/>
              <a:pPr/>
              <a:t>7</a:t>
            </a:fld>
            <a:endParaRPr lang="en-US"/>
          </a:p>
        </p:txBody>
      </p:sp>
    </p:spTree>
    <p:extLst>
      <p:ext uri="{BB962C8B-B14F-4D97-AF65-F5344CB8AC3E}">
        <p14:creationId xmlns:p14="http://schemas.microsoft.com/office/powerpoint/2010/main" val="3834766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Kaiser Permanente Northern </a:t>
            </a:r>
            <a:r>
              <a:rPr lang="en-US" dirty="0" smtClean="0"/>
              <a:t>California, </a:t>
            </a:r>
            <a:r>
              <a:rPr lang="en-US" dirty="0"/>
              <a:t>a large, integrated health care delivery system </a:t>
            </a:r>
            <a:endParaRPr lang="en-US" dirty="0" smtClean="0"/>
          </a:p>
          <a:p>
            <a:pPr marL="171450" indent="-171450">
              <a:buFont typeface="Arial"/>
              <a:buChar char="•"/>
            </a:pPr>
            <a:r>
              <a:rPr lang="en-US" dirty="0" smtClean="0"/>
              <a:t>members age 60 and older </a:t>
            </a:r>
          </a:p>
          <a:p>
            <a:pPr marL="171450" indent="-171450">
              <a:buFont typeface="Arial"/>
              <a:buChar char="•"/>
            </a:pPr>
            <a:r>
              <a:rPr lang="en-US" dirty="0" smtClean="0"/>
              <a:t>Compared incident cases of dementia (all subtypes) according to medical records  - ICD-9 codes - across racial/ethnic groups.</a:t>
            </a:r>
            <a:endParaRPr lang="en-US" dirty="0"/>
          </a:p>
          <a:p>
            <a:pPr marL="171450" indent="-171450">
              <a:buFont typeface="Arial"/>
              <a:buChar char="•"/>
            </a:pPr>
            <a:endParaRPr lang="en-US" dirty="0" smtClean="0"/>
          </a:p>
          <a:p>
            <a:pPr marL="171450" indent="-171450">
              <a:buFont typeface="Arial"/>
              <a:buChar char="•"/>
            </a:pPr>
            <a:r>
              <a:rPr lang="en-US" dirty="0" smtClean="0"/>
              <a:t>Asian </a:t>
            </a:r>
            <a:r>
              <a:rPr lang="en-US" dirty="0"/>
              <a:t>A</a:t>
            </a:r>
            <a:r>
              <a:rPr lang="en-US" dirty="0" smtClean="0"/>
              <a:t>mericans were least likely to develop dementia and therefore were set as the reference group. </a:t>
            </a:r>
          </a:p>
          <a:p>
            <a:pPr marL="171450" indent="-171450">
              <a:buFont typeface="Arial"/>
              <a:buChar char="•"/>
            </a:pPr>
            <a:r>
              <a:rPr lang="en-US" dirty="0" smtClean="0"/>
              <a:t>African Americans 65% more likely to develop dementia, </a:t>
            </a:r>
            <a:r>
              <a:rPr lang="en-US" dirty="0"/>
              <a:t>than Asian Americans</a:t>
            </a:r>
            <a:endParaRPr lang="en-US" dirty="0" smtClean="0"/>
          </a:p>
          <a:p>
            <a:pPr marL="171450" indent="-171450">
              <a:buFont typeface="Arial"/>
              <a:buChar char="•"/>
            </a:pPr>
            <a:r>
              <a:rPr lang="en-US" dirty="0" smtClean="0"/>
              <a:t>American Indians and Alaska Natives were 32% more likely than Asian Americans,</a:t>
            </a:r>
            <a:r>
              <a:rPr lang="en-US" baseline="0" dirty="0" smtClean="0"/>
              <a:t> </a:t>
            </a:r>
            <a:r>
              <a:rPr lang="en-US" dirty="0" smtClean="0"/>
              <a:t>disparities were wider</a:t>
            </a:r>
            <a:r>
              <a:rPr lang="en-US" baseline="0" dirty="0" smtClean="0"/>
              <a:t> among men than women</a:t>
            </a:r>
          </a:p>
          <a:p>
            <a:pPr marL="171450" indent="-171450">
              <a:buFont typeface="Arial"/>
              <a:buChar char="•"/>
            </a:pPr>
            <a:r>
              <a:rPr lang="en-US" dirty="0" smtClean="0"/>
              <a:t>Differences in age of onset  - lifetime risk is high for all groups</a:t>
            </a:r>
            <a:endParaRPr lang="en-US" dirty="0"/>
          </a:p>
        </p:txBody>
      </p:sp>
      <p:sp>
        <p:nvSpPr>
          <p:cNvPr id="4" name="Slide Number Placeholder 3"/>
          <p:cNvSpPr>
            <a:spLocks noGrp="1"/>
          </p:cNvSpPr>
          <p:nvPr>
            <p:ph type="sldNum" sz="quarter" idx="10"/>
          </p:nvPr>
        </p:nvSpPr>
        <p:spPr/>
        <p:txBody>
          <a:bodyPr/>
          <a:lstStyle/>
          <a:p>
            <a:fld id="{47D45730-A232-48F9-94FD-53A43EFD6CAF}" type="slidenum">
              <a:rPr lang="en-US" smtClean="0"/>
              <a:pPr/>
              <a:t>8</a:t>
            </a:fld>
            <a:endParaRPr lang="en-US"/>
          </a:p>
        </p:txBody>
      </p:sp>
    </p:spTree>
    <p:extLst>
      <p:ext uri="{BB962C8B-B14F-4D97-AF65-F5344CB8AC3E}">
        <p14:creationId xmlns:p14="http://schemas.microsoft.com/office/powerpoint/2010/main" val="1939219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46"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Racial differences in mixed pathology Pie chart shows proportions of individual and mixed pathologies in black and white decedents with Alzheimer disease (AD) dementia. INF = infarcts; LB = Lewy bodies.</a:t>
            </a:r>
          </a:p>
        </p:txBody>
      </p:sp>
    </p:spTree>
    <p:extLst>
      <p:ext uri="{BB962C8B-B14F-4D97-AF65-F5344CB8AC3E}">
        <p14:creationId xmlns:p14="http://schemas.microsoft.com/office/powerpoint/2010/main" val="3589454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partial measurement invariance, demonstrated by invariant factor structure and factor loadings but nonequivalent observed score intercepts; </a:t>
            </a:r>
            <a:r>
              <a:rPr lang="en-US" sz="1200" b="0" i="0" kern="1200" dirty="0" err="1" smtClean="0">
                <a:solidFill>
                  <a:schemeClr val="tx1"/>
                </a:solidFill>
                <a:effectLst/>
                <a:latin typeface="+mn-lt"/>
                <a:ea typeface="+mn-ea"/>
                <a:cs typeface="+mn-cs"/>
              </a:rPr>
              <a:t>Configural</a:t>
            </a:r>
            <a:r>
              <a:rPr lang="en-US" sz="1200" b="0" i="0" kern="1200" dirty="0" smtClean="0">
                <a:solidFill>
                  <a:schemeClr val="tx1"/>
                </a:solidFill>
                <a:effectLst/>
                <a:latin typeface="+mn-lt"/>
                <a:ea typeface="+mn-ea"/>
                <a:cs typeface="+mn-cs"/>
              </a:rPr>
              <a:t> invariance, in which the structure of the model was constrained to be the same across the two language groups, was assessed by examining the overall fit of the model. Metric invariance, in which the magnitude of the corresponding factor loadings were constrained to be equal across the two language groups, was assessed by comparing the metric invariance model fit to the </a:t>
            </a:r>
            <a:r>
              <a:rPr lang="en-US" sz="1200" b="0" i="0" kern="1200" dirty="0" err="1" smtClean="0">
                <a:solidFill>
                  <a:schemeClr val="tx1"/>
                </a:solidFill>
                <a:effectLst/>
                <a:latin typeface="+mn-lt"/>
                <a:ea typeface="+mn-ea"/>
                <a:cs typeface="+mn-cs"/>
              </a:rPr>
              <a:t>configural</a:t>
            </a:r>
            <a:r>
              <a:rPr lang="en-US" sz="1200" b="0" i="0" kern="1200" dirty="0" smtClean="0">
                <a:solidFill>
                  <a:schemeClr val="tx1"/>
                </a:solidFill>
                <a:effectLst/>
                <a:latin typeface="+mn-lt"/>
                <a:ea typeface="+mn-ea"/>
                <a:cs typeface="+mn-cs"/>
              </a:rPr>
              <a:t> invariance model fit. Scalar invariance was evaluated by constraining corresponding intercepts to be the same across groups. </a:t>
            </a:r>
            <a:endParaRPr lang="en-US" dirty="0"/>
          </a:p>
        </p:txBody>
      </p:sp>
      <p:sp>
        <p:nvSpPr>
          <p:cNvPr id="4" name="Slide Number Placeholder 3"/>
          <p:cNvSpPr>
            <a:spLocks noGrp="1"/>
          </p:cNvSpPr>
          <p:nvPr>
            <p:ph type="sldNum" sz="quarter" idx="10"/>
          </p:nvPr>
        </p:nvSpPr>
        <p:spPr/>
        <p:txBody>
          <a:bodyPr/>
          <a:lstStyle/>
          <a:p>
            <a:fld id="{43506005-C2DE-40A7-ABCA-F73B1CA75AEC}" type="slidenum">
              <a:rPr lang="en-US" smtClean="0"/>
              <a:t>14</a:t>
            </a:fld>
            <a:endParaRPr lang="en-US"/>
          </a:p>
        </p:txBody>
      </p:sp>
    </p:spTree>
    <p:extLst>
      <p:ext uri="{BB962C8B-B14F-4D97-AF65-F5344CB8AC3E}">
        <p14:creationId xmlns:p14="http://schemas.microsoft.com/office/powerpoint/2010/main" val="3721096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83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983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5B1E1F-73F5-2342-B325-BFDC8AAB8513}" type="slidenum">
              <a:rPr lang="en-US" sz="1200">
                <a:latin typeface="Calibri" charset="0"/>
              </a:rPr>
              <a:pPr eaLnBrk="1" hangingPunct="1"/>
              <a:t>18</a:t>
            </a:fld>
            <a:endParaRPr lang="en-US" sz="1200">
              <a:latin typeface="Calibri" charset="0"/>
            </a:endParaRPr>
          </a:p>
        </p:txBody>
      </p:sp>
    </p:spTree>
    <p:extLst>
      <p:ext uri="{BB962C8B-B14F-4D97-AF65-F5344CB8AC3E}">
        <p14:creationId xmlns:p14="http://schemas.microsoft.com/office/powerpoint/2010/main" val="3185038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624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2ECB86-33AB-4A46-BC19-7C2B69E471D3}" type="slidenum">
              <a:rPr lang="en-US" sz="1200">
                <a:latin typeface="Calibri" charset="0"/>
              </a:rPr>
              <a:pPr eaLnBrk="1" hangingPunct="1"/>
              <a:t>24</a:t>
            </a:fld>
            <a:endParaRPr lang="en-US" sz="1200">
              <a:latin typeface="Calibri" charset="0"/>
            </a:endParaRPr>
          </a:p>
        </p:txBody>
      </p:sp>
    </p:spTree>
    <p:extLst>
      <p:ext uri="{BB962C8B-B14F-4D97-AF65-F5344CB8AC3E}">
        <p14:creationId xmlns:p14="http://schemas.microsoft.com/office/powerpoint/2010/main" val="35005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14FAF1-8C4F-4C21-ABF9-E27832F794FA}"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48FA0-CABB-4354-ACDE-21DD1BBB88F0}" type="slidenum">
              <a:rPr lang="en-US" smtClean="0"/>
              <a:t>‹#›</a:t>
            </a:fld>
            <a:endParaRPr lang="en-US"/>
          </a:p>
        </p:txBody>
      </p:sp>
    </p:spTree>
    <p:extLst>
      <p:ext uri="{BB962C8B-B14F-4D97-AF65-F5344CB8AC3E}">
        <p14:creationId xmlns:p14="http://schemas.microsoft.com/office/powerpoint/2010/main" val="2945477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14FAF1-8C4F-4C21-ABF9-E27832F794FA}"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48FA0-CABB-4354-ACDE-21DD1BBB88F0}" type="slidenum">
              <a:rPr lang="en-US" smtClean="0"/>
              <a:t>‹#›</a:t>
            </a:fld>
            <a:endParaRPr lang="en-US"/>
          </a:p>
        </p:txBody>
      </p:sp>
    </p:spTree>
    <p:extLst>
      <p:ext uri="{BB962C8B-B14F-4D97-AF65-F5344CB8AC3E}">
        <p14:creationId xmlns:p14="http://schemas.microsoft.com/office/powerpoint/2010/main" val="3261382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14FAF1-8C4F-4C21-ABF9-E27832F794FA}"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48FA0-CABB-4354-ACDE-21DD1BBB88F0}" type="slidenum">
              <a:rPr lang="en-US" smtClean="0"/>
              <a:t>‹#›</a:t>
            </a:fld>
            <a:endParaRPr lang="en-US"/>
          </a:p>
        </p:txBody>
      </p:sp>
    </p:spTree>
    <p:extLst>
      <p:ext uri="{BB962C8B-B14F-4D97-AF65-F5344CB8AC3E}">
        <p14:creationId xmlns:p14="http://schemas.microsoft.com/office/powerpoint/2010/main" val="2602192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rtlCol="0">
            <a:normAutofit/>
          </a:bodyPr>
          <a:lstStyle/>
          <a:p>
            <a:pPr lvl="0"/>
            <a:endParaRPr lang="en-US" noProof="0" smtClean="0"/>
          </a:p>
        </p:txBody>
      </p:sp>
      <p:sp>
        <p:nvSpPr>
          <p:cNvPr id="4" name="Slide Number Placeholder 3"/>
          <p:cNvSpPr>
            <a:spLocks noGrp="1"/>
          </p:cNvSpPr>
          <p:nvPr>
            <p:ph type="sldNum" sz="quarter" idx="10"/>
          </p:nvPr>
        </p:nvSpPr>
        <p:spPr>
          <a:xfrm>
            <a:off x="6553200" y="6248400"/>
            <a:ext cx="1905000" cy="457200"/>
          </a:xfrm>
        </p:spPr>
        <p:txBody>
          <a:bodyPr/>
          <a:lstStyle>
            <a:lvl1pPr>
              <a:defRPr/>
            </a:lvl1pPr>
          </a:lstStyle>
          <a:p>
            <a:pPr>
              <a:defRPr/>
            </a:pPr>
            <a:fld id="{14D636C3-1589-4647-A8BA-261336B9119A}" type="slidenum">
              <a:rPr lang="en-US"/>
              <a:pPr>
                <a:defRPr/>
              </a:pPr>
              <a:t>‹#›</a:t>
            </a:fld>
            <a:endParaRPr lang="en-US"/>
          </a:p>
        </p:txBody>
      </p:sp>
    </p:spTree>
    <p:extLst>
      <p:ext uri="{BB962C8B-B14F-4D97-AF65-F5344CB8AC3E}">
        <p14:creationId xmlns:p14="http://schemas.microsoft.com/office/powerpoint/2010/main" val="291495642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B836D332-6ABE-4964-AD1E-52878335E21B}" type="slidenum">
              <a:rPr lang="en-US" altLang="en-US"/>
              <a:pPr/>
              <a:t>‹#›</a:t>
            </a:fld>
            <a:endParaRPr lang="en-US" altLang="en-US"/>
          </a:p>
        </p:txBody>
      </p:sp>
    </p:spTree>
    <p:extLst>
      <p:ext uri="{BB962C8B-B14F-4D97-AF65-F5344CB8AC3E}">
        <p14:creationId xmlns:p14="http://schemas.microsoft.com/office/powerpoint/2010/main" val="2046650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14FAF1-8C4F-4C21-ABF9-E27832F794FA}"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48FA0-CABB-4354-ACDE-21DD1BBB88F0}" type="slidenum">
              <a:rPr lang="en-US" smtClean="0"/>
              <a:t>‹#›</a:t>
            </a:fld>
            <a:endParaRPr lang="en-US"/>
          </a:p>
        </p:txBody>
      </p:sp>
    </p:spTree>
    <p:extLst>
      <p:ext uri="{BB962C8B-B14F-4D97-AF65-F5344CB8AC3E}">
        <p14:creationId xmlns:p14="http://schemas.microsoft.com/office/powerpoint/2010/main" val="2440804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14FAF1-8C4F-4C21-ABF9-E27832F794FA}"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48FA0-CABB-4354-ACDE-21DD1BBB88F0}" type="slidenum">
              <a:rPr lang="en-US" smtClean="0"/>
              <a:t>‹#›</a:t>
            </a:fld>
            <a:endParaRPr lang="en-US"/>
          </a:p>
        </p:txBody>
      </p:sp>
    </p:spTree>
    <p:extLst>
      <p:ext uri="{BB962C8B-B14F-4D97-AF65-F5344CB8AC3E}">
        <p14:creationId xmlns:p14="http://schemas.microsoft.com/office/powerpoint/2010/main" val="2359204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14FAF1-8C4F-4C21-ABF9-E27832F794FA}"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48FA0-CABB-4354-ACDE-21DD1BBB88F0}" type="slidenum">
              <a:rPr lang="en-US" smtClean="0"/>
              <a:t>‹#›</a:t>
            </a:fld>
            <a:endParaRPr lang="en-US"/>
          </a:p>
        </p:txBody>
      </p:sp>
    </p:spTree>
    <p:extLst>
      <p:ext uri="{BB962C8B-B14F-4D97-AF65-F5344CB8AC3E}">
        <p14:creationId xmlns:p14="http://schemas.microsoft.com/office/powerpoint/2010/main" val="3703802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14FAF1-8C4F-4C21-ABF9-E27832F794FA}" type="datetimeFigureOut">
              <a:rPr lang="en-US" smtClean="0"/>
              <a:t>10/26/2016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748FA0-CABB-4354-ACDE-21DD1BBB88F0}" type="slidenum">
              <a:rPr lang="en-US" smtClean="0"/>
              <a:t>‹#›</a:t>
            </a:fld>
            <a:endParaRPr lang="en-US"/>
          </a:p>
        </p:txBody>
      </p:sp>
    </p:spTree>
    <p:extLst>
      <p:ext uri="{BB962C8B-B14F-4D97-AF65-F5344CB8AC3E}">
        <p14:creationId xmlns:p14="http://schemas.microsoft.com/office/powerpoint/2010/main" val="1764211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14FAF1-8C4F-4C21-ABF9-E27832F794FA}" type="datetimeFigureOut">
              <a:rPr lang="en-US" smtClean="0"/>
              <a:t>10/26/2016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748FA0-CABB-4354-ACDE-21DD1BBB88F0}" type="slidenum">
              <a:rPr lang="en-US" smtClean="0"/>
              <a:t>‹#›</a:t>
            </a:fld>
            <a:endParaRPr lang="en-US"/>
          </a:p>
        </p:txBody>
      </p:sp>
    </p:spTree>
    <p:extLst>
      <p:ext uri="{BB962C8B-B14F-4D97-AF65-F5344CB8AC3E}">
        <p14:creationId xmlns:p14="http://schemas.microsoft.com/office/powerpoint/2010/main" val="3182848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14FAF1-8C4F-4C21-ABF9-E27832F794FA}" type="datetimeFigureOut">
              <a:rPr lang="en-US" smtClean="0"/>
              <a:t>10/26/2016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748FA0-CABB-4354-ACDE-21DD1BBB88F0}" type="slidenum">
              <a:rPr lang="en-US" smtClean="0"/>
              <a:t>‹#›</a:t>
            </a:fld>
            <a:endParaRPr lang="en-US"/>
          </a:p>
        </p:txBody>
      </p:sp>
    </p:spTree>
    <p:extLst>
      <p:ext uri="{BB962C8B-B14F-4D97-AF65-F5344CB8AC3E}">
        <p14:creationId xmlns:p14="http://schemas.microsoft.com/office/powerpoint/2010/main" val="1100657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14FAF1-8C4F-4C21-ABF9-E27832F794FA}"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48FA0-CABB-4354-ACDE-21DD1BBB88F0}" type="slidenum">
              <a:rPr lang="en-US" smtClean="0"/>
              <a:t>‹#›</a:t>
            </a:fld>
            <a:endParaRPr lang="en-US"/>
          </a:p>
        </p:txBody>
      </p:sp>
    </p:spTree>
    <p:extLst>
      <p:ext uri="{BB962C8B-B14F-4D97-AF65-F5344CB8AC3E}">
        <p14:creationId xmlns:p14="http://schemas.microsoft.com/office/powerpoint/2010/main" val="377927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14FAF1-8C4F-4C21-ABF9-E27832F794FA}"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48FA0-CABB-4354-ACDE-21DD1BBB88F0}" type="slidenum">
              <a:rPr lang="en-US" smtClean="0"/>
              <a:t>‹#›</a:t>
            </a:fld>
            <a:endParaRPr lang="en-US"/>
          </a:p>
        </p:txBody>
      </p:sp>
    </p:spTree>
    <p:extLst>
      <p:ext uri="{BB962C8B-B14F-4D97-AF65-F5344CB8AC3E}">
        <p14:creationId xmlns:p14="http://schemas.microsoft.com/office/powerpoint/2010/main" val="19613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4FAF1-8C4F-4C21-ABF9-E27832F794FA}" type="datetimeFigureOut">
              <a:rPr lang="en-US" smtClean="0"/>
              <a:t>10/26/2016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748FA0-CABB-4354-ACDE-21DD1BBB88F0}" type="slidenum">
              <a:rPr lang="en-US" smtClean="0"/>
              <a:t>‹#›</a:t>
            </a:fld>
            <a:endParaRPr lang="en-US"/>
          </a:p>
        </p:txBody>
      </p:sp>
    </p:spTree>
    <p:extLst>
      <p:ext uri="{BB962C8B-B14F-4D97-AF65-F5344CB8AC3E}">
        <p14:creationId xmlns:p14="http://schemas.microsoft.com/office/powerpoint/2010/main" val="2988070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25.png"/><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6.png"/><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9.png"/><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chart" Target="../charts/chart1.xml"/><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sz="4800" dirty="0" err="1"/>
              <a:t>Lifecourse</a:t>
            </a:r>
            <a:r>
              <a:rPr lang="en-US" sz="4800" dirty="0"/>
              <a:t> Social Conditions and Racial and Ethnic Patterns of Cognitive Aging</a:t>
            </a:r>
            <a:endParaRPr lang="en-US" sz="4000" dirty="0"/>
          </a:p>
        </p:txBody>
      </p:sp>
      <p:sp>
        <p:nvSpPr>
          <p:cNvPr id="7" name="Subtitle 6"/>
          <p:cNvSpPr>
            <a:spLocks noGrp="1"/>
          </p:cNvSpPr>
          <p:nvPr>
            <p:ph type="subTitle" idx="1"/>
          </p:nvPr>
        </p:nvSpPr>
        <p:spPr>
          <a:xfrm>
            <a:off x="1143000" y="4539350"/>
            <a:ext cx="6858000" cy="718449"/>
          </a:xfrm>
        </p:spPr>
        <p:txBody>
          <a:bodyPr>
            <a:normAutofit fontScale="92500" lnSpcReduction="20000"/>
          </a:bodyPr>
          <a:lstStyle/>
          <a:p>
            <a:r>
              <a:rPr lang="en-US" dirty="0" smtClean="0"/>
              <a:t>Jennifer Manly</a:t>
            </a:r>
          </a:p>
          <a:p>
            <a:r>
              <a:rPr lang="en-US" dirty="0" smtClean="0"/>
              <a:t>APHA Oct </a:t>
            </a:r>
            <a:r>
              <a:rPr lang="en-US" dirty="0" smtClean="0"/>
              <a:t>2016</a:t>
            </a:r>
            <a:endParaRPr lang="en-US" dirty="0"/>
          </a:p>
        </p:txBody>
      </p:sp>
    </p:spTree>
    <p:extLst>
      <p:ext uri="{BB962C8B-B14F-4D97-AF65-F5344CB8AC3E}">
        <p14:creationId xmlns:p14="http://schemas.microsoft.com/office/powerpoint/2010/main" val="2677767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Bias</a:t>
            </a:r>
            <a:endParaRPr lang="en-US" dirty="0"/>
          </a:p>
        </p:txBody>
      </p:sp>
      <p:sp>
        <p:nvSpPr>
          <p:cNvPr id="3" name="Content Placeholder 2"/>
          <p:cNvSpPr>
            <a:spLocks noGrp="1"/>
          </p:cNvSpPr>
          <p:nvPr>
            <p:ph idx="1"/>
          </p:nvPr>
        </p:nvSpPr>
        <p:spPr/>
        <p:txBody>
          <a:bodyPr>
            <a:normAutofit lnSpcReduction="10000"/>
          </a:bodyPr>
          <a:lstStyle/>
          <a:p>
            <a:r>
              <a:rPr lang="en-US" dirty="0" smtClean="0"/>
              <a:t>Differences in recruitment across racial/ethnic groups may lead to non-generalizable results</a:t>
            </a:r>
          </a:p>
          <a:p>
            <a:pPr lvl="1"/>
            <a:r>
              <a:rPr lang="en-US" dirty="0" smtClean="0"/>
              <a:t>Ethnic minority participants may not be broadly representative of the community</a:t>
            </a:r>
          </a:p>
          <a:p>
            <a:pPr lvl="1"/>
            <a:r>
              <a:rPr lang="en-US" dirty="0" smtClean="0"/>
              <a:t>Consider how barriers to participation may influence sample characteristics and bias results</a:t>
            </a:r>
          </a:p>
          <a:p>
            <a:r>
              <a:rPr lang="en-US" dirty="0" smtClean="0"/>
              <a:t>Racial and ethnic minorities are less likely to present to Memory Disorders Clinics, are less likely to receive a formal diagnosis of AD than non-Hispanic Whites</a:t>
            </a:r>
          </a:p>
          <a:p>
            <a:pPr lvl="1"/>
            <a:r>
              <a:rPr lang="en-US" dirty="0" smtClean="0"/>
              <a:t>Minorities who present to clinics are more likely to have neuropsychiatric symptoms than Whites</a:t>
            </a:r>
          </a:p>
          <a:p>
            <a:pPr lvl="1"/>
            <a:endParaRPr lang="en-US" dirty="0"/>
          </a:p>
        </p:txBody>
      </p:sp>
    </p:spTree>
    <p:extLst>
      <p:ext uri="{BB962C8B-B14F-4D97-AF65-F5344CB8AC3E}">
        <p14:creationId xmlns:p14="http://schemas.microsoft.com/office/powerpoint/2010/main" val="1429486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219" y="2241974"/>
            <a:ext cx="7603055" cy="32782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Text Box 4"/>
          <p:cNvSpPr txBox="1">
            <a:spLocks noChangeArrowheads="1"/>
          </p:cNvSpPr>
          <p:nvPr/>
        </p:nvSpPr>
        <p:spPr bwMode="auto">
          <a:xfrm>
            <a:off x="5732312" y="6261835"/>
            <a:ext cx="2938989" cy="173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pPr algn="r"/>
            <a:r>
              <a:rPr lang="en-GB" altLang="en-US" sz="1200" b="1" dirty="0">
                <a:latin typeface="+mj-lt"/>
              </a:rPr>
              <a:t>Barnes et al. Neurology 2015</a:t>
            </a:r>
          </a:p>
        </p:txBody>
      </p:sp>
      <p:sp>
        <p:nvSpPr>
          <p:cNvPr id="2" name="Title 1"/>
          <p:cNvSpPr>
            <a:spLocks noGrp="1"/>
          </p:cNvSpPr>
          <p:nvPr>
            <p:ph type="title"/>
          </p:nvPr>
        </p:nvSpPr>
        <p:spPr>
          <a:xfrm>
            <a:off x="515574" y="504259"/>
            <a:ext cx="7886700" cy="994172"/>
          </a:xfrm>
        </p:spPr>
        <p:txBody>
          <a:bodyPr>
            <a:noAutofit/>
          </a:bodyPr>
          <a:lstStyle/>
          <a:p>
            <a:r>
              <a:rPr lang="en-US" sz="3600" dirty="0"/>
              <a:t>Racial differences in mixed pathology in black and white decedents with Alzheimer disease (AD) </a:t>
            </a:r>
            <a:r>
              <a:rPr lang="en-US" sz="3600" dirty="0" smtClean="0"/>
              <a:t>dementia</a:t>
            </a:r>
            <a:endParaRPr lang="en-US" sz="3600" dirty="0"/>
          </a:p>
        </p:txBody>
      </p:sp>
    </p:spTree>
    <p:extLst>
      <p:ext uri="{BB962C8B-B14F-4D97-AF65-F5344CB8AC3E}">
        <p14:creationId xmlns:p14="http://schemas.microsoft.com/office/powerpoint/2010/main" val="22120683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Survival Bias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Mortality is higher, at all ages, among racial/ethnic minorities and those with low education as compared to Whites/high educated</a:t>
            </a:r>
          </a:p>
          <a:p>
            <a:r>
              <a:rPr lang="en-US" dirty="0" smtClean="0"/>
              <a:t>The smaller group of people of color who live to be studied as older adults are hardier than the larger group of Whites.</a:t>
            </a:r>
          </a:p>
          <a:p>
            <a:r>
              <a:rPr lang="en-US" dirty="0" smtClean="0"/>
              <a:t>Hardiness is probably related to an unobserved characteristic.</a:t>
            </a:r>
          </a:p>
          <a:p>
            <a:r>
              <a:rPr lang="en-US" dirty="0" smtClean="0"/>
              <a:t>Even if the unmeasured factor was not initially related to race (for example, specific genes), selective survival could bias estimates of the effect of race on mortality, both exaggeration or reversal of the effect of race on mortality can occur</a:t>
            </a:r>
            <a:endParaRPr lang="en-US" dirty="0"/>
          </a:p>
          <a:p>
            <a:r>
              <a:rPr lang="en-US" dirty="0" smtClean="0"/>
              <a:t>This bias is not just present for mortality but for any health outcome that can occur just once (</a:t>
            </a:r>
            <a:r>
              <a:rPr lang="en-US" i="1" dirty="0" smtClean="0"/>
              <a:t>like dementia</a:t>
            </a:r>
            <a:r>
              <a:rPr lang="en-US" dirty="0" smtClean="0"/>
              <a:t>)</a:t>
            </a:r>
          </a:p>
        </p:txBody>
      </p:sp>
      <p:sp>
        <p:nvSpPr>
          <p:cNvPr id="4" name="TextBox 3"/>
          <p:cNvSpPr txBox="1"/>
          <p:nvPr/>
        </p:nvSpPr>
        <p:spPr>
          <a:xfrm>
            <a:off x="6372544" y="6311899"/>
            <a:ext cx="2446361" cy="300082"/>
          </a:xfrm>
          <a:prstGeom prst="rect">
            <a:avLst/>
          </a:prstGeom>
          <a:noFill/>
        </p:spPr>
        <p:txBody>
          <a:bodyPr wrap="square" rtlCol="0">
            <a:spAutoFit/>
          </a:bodyPr>
          <a:lstStyle/>
          <a:p>
            <a:r>
              <a:rPr lang="en-US" sz="1350" dirty="0"/>
              <a:t>Glymour, </a:t>
            </a:r>
            <a:r>
              <a:rPr lang="en-US" sz="1350" dirty="0" err="1"/>
              <a:t>Weuve</a:t>
            </a:r>
            <a:r>
              <a:rPr lang="en-US" sz="1350" dirty="0"/>
              <a:t>, &amp; Chen (2008)</a:t>
            </a:r>
          </a:p>
        </p:txBody>
      </p:sp>
    </p:spTree>
    <p:extLst>
      <p:ext uri="{BB962C8B-B14F-4D97-AF65-F5344CB8AC3E}">
        <p14:creationId xmlns:p14="http://schemas.microsoft.com/office/powerpoint/2010/main" val="3309159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Evidence for age-as-leveler effects</a:t>
            </a:r>
            <a:endParaRPr lang="en-US" dirty="0"/>
          </a:p>
        </p:txBody>
      </p:sp>
      <p:sp>
        <p:nvSpPr>
          <p:cNvPr id="5" name="Rectangle 4"/>
          <p:cNvSpPr/>
          <p:nvPr/>
        </p:nvSpPr>
        <p:spPr>
          <a:xfrm>
            <a:off x="4779344" y="6149166"/>
            <a:ext cx="4176208" cy="300082"/>
          </a:xfrm>
          <a:prstGeom prst="rect">
            <a:avLst/>
          </a:prstGeom>
        </p:spPr>
        <p:txBody>
          <a:bodyPr wrap="none">
            <a:spAutoFit/>
          </a:bodyPr>
          <a:lstStyle/>
          <a:p>
            <a:r>
              <a:rPr lang="en-US" sz="1350" dirty="0"/>
              <a:t>Zahodne, Manly, Azar, Brickman, &amp; Glymour, </a:t>
            </a:r>
            <a:r>
              <a:rPr lang="en-US" sz="1350" i="1" dirty="0"/>
              <a:t>JAGS </a:t>
            </a:r>
            <a:r>
              <a:rPr lang="en-US" sz="1350" dirty="0" smtClean="0"/>
              <a:t>(2016)</a:t>
            </a:r>
            <a:endParaRPr lang="en-US" sz="1350" dirty="0"/>
          </a:p>
        </p:txBody>
      </p:sp>
      <p:pic>
        <p:nvPicPr>
          <p:cNvPr id="7" name="Picture 2" descr="http://www.waisman.wisc.edu/family/images/miduslogo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2578" y="1485561"/>
            <a:ext cx="1836905" cy="14495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a:stretch>
            <a:fillRect/>
          </a:stretch>
        </p:blipFill>
        <p:spPr>
          <a:xfrm>
            <a:off x="4429765" y="3219600"/>
            <a:ext cx="4913485" cy="2824658"/>
          </a:xfrm>
          <a:prstGeom prst="rect">
            <a:avLst/>
          </a:prstGeom>
        </p:spPr>
      </p:pic>
      <p:grpSp>
        <p:nvGrpSpPr>
          <p:cNvPr id="6" name="Group 5"/>
          <p:cNvGrpSpPr/>
          <p:nvPr/>
        </p:nvGrpSpPr>
        <p:grpSpPr>
          <a:xfrm>
            <a:off x="6144899" y="1463725"/>
            <a:ext cx="946921" cy="1493204"/>
            <a:chOff x="5928211" y="4934042"/>
            <a:chExt cx="978293" cy="1525652"/>
          </a:xfrm>
        </p:grpSpPr>
        <p:pic>
          <p:nvPicPr>
            <p:cNvPr id="1026" name="Picture 2" descr="http://chalkcenter.org/2010/07/03/UptownMa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4980478"/>
              <a:ext cx="962904" cy="14792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6200000">
              <a:off x="5366089" y="5496164"/>
              <a:ext cx="1524354" cy="400109"/>
            </a:xfrm>
            <a:prstGeom prst="rect">
              <a:avLst/>
            </a:prstGeom>
            <a:noFill/>
          </p:spPr>
          <p:txBody>
            <a:bodyPr wrap="square" rtlCol="0">
              <a:spAutoFit/>
            </a:bodyPr>
            <a:lstStyle/>
            <a:p>
              <a:pPr algn="ctr"/>
              <a:r>
                <a:rPr lang="en-US" sz="1350" dirty="0"/>
                <a:t>WHICAP</a:t>
              </a:r>
            </a:p>
          </p:txBody>
        </p:sp>
      </p:grpSp>
      <p:pic>
        <p:nvPicPr>
          <p:cNvPr id="4" name="Picture 3"/>
          <p:cNvPicPr>
            <a:picLocks noChangeAspect="1"/>
          </p:cNvPicPr>
          <p:nvPr/>
        </p:nvPicPr>
        <p:blipFill>
          <a:blip r:embed="rId5"/>
          <a:stretch>
            <a:fillRect/>
          </a:stretch>
        </p:blipFill>
        <p:spPr>
          <a:xfrm>
            <a:off x="79344" y="3224107"/>
            <a:ext cx="4895025" cy="2711798"/>
          </a:xfrm>
          <a:prstGeom prst="rect">
            <a:avLst/>
          </a:prstGeom>
        </p:spPr>
      </p:pic>
    </p:spTree>
    <p:extLst>
      <p:ext uri="{BB962C8B-B14F-4D97-AF65-F5344CB8AC3E}">
        <p14:creationId xmlns:p14="http://schemas.microsoft.com/office/powerpoint/2010/main" val="626021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endParaRPr lang="en-US" altLang="en-US" smtClean="0"/>
          </a:p>
        </p:txBody>
      </p:sp>
      <p:pic>
        <p:nvPicPr>
          <p:cNvPr id="501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7376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5933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Blacks and Hispanics have more rapid memory decline as compared to Whites in WHICAP</a:t>
            </a:r>
          </a:p>
        </p:txBody>
      </p:sp>
      <p:graphicFrame>
        <p:nvGraphicFramePr>
          <p:cNvPr id="6" name="Chart 5"/>
          <p:cNvGraphicFramePr>
            <a:graphicFrameLocks/>
          </p:cNvGraphicFramePr>
          <p:nvPr>
            <p:extLst>
              <p:ext uri="{D42A27DB-BD31-4B8C-83A1-F6EECF244321}">
                <p14:modId xmlns:p14="http://schemas.microsoft.com/office/powerpoint/2010/main" val="3802485295"/>
              </p:ext>
            </p:extLst>
          </p:nvPr>
        </p:nvGraphicFramePr>
        <p:xfrm>
          <a:off x="406400" y="1631950"/>
          <a:ext cx="7740650" cy="4845049"/>
        </p:xfrm>
        <a:graphic>
          <a:graphicData uri="http://schemas.openxmlformats.org/drawingml/2006/chart">
            <c:chart xmlns:c="http://schemas.openxmlformats.org/drawingml/2006/chart" xmlns:r="http://schemas.openxmlformats.org/officeDocument/2006/relationships" r:id="rId2"/>
          </a:graphicData>
        </a:graphic>
      </p:graphicFrame>
      <p:sp>
        <p:nvSpPr>
          <p:cNvPr id="7" name="Right Brace 6"/>
          <p:cNvSpPr/>
          <p:nvPr/>
        </p:nvSpPr>
        <p:spPr>
          <a:xfrm>
            <a:off x="1374960" y="2234722"/>
            <a:ext cx="285750" cy="1054578"/>
          </a:xfrm>
          <a:prstGeom prst="rightBrace">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sz="1350"/>
          </a:p>
        </p:txBody>
      </p:sp>
      <p:sp>
        <p:nvSpPr>
          <p:cNvPr id="9" name="Right Brace 8"/>
          <p:cNvSpPr/>
          <p:nvPr/>
        </p:nvSpPr>
        <p:spPr>
          <a:xfrm rot="10800000">
            <a:off x="7008090" y="3973352"/>
            <a:ext cx="285750" cy="1054578"/>
          </a:xfrm>
          <a:prstGeom prst="rightBrace">
            <a:avLst>
              <a:gd name="adj1" fmla="val 8333"/>
              <a:gd name="adj2" fmla="val 50000"/>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sz="1350"/>
          </a:p>
        </p:txBody>
      </p:sp>
    </p:spTree>
    <p:extLst>
      <p:ext uri="{BB962C8B-B14F-4D97-AF65-F5344CB8AC3E}">
        <p14:creationId xmlns:p14="http://schemas.microsoft.com/office/powerpoint/2010/main" val="4045980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Blacks and Hispanics have more rapid memory decline as compared to Whites in WHICAP</a:t>
            </a:r>
          </a:p>
        </p:txBody>
      </p:sp>
      <p:graphicFrame>
        <p:nvGraphicFramePr>
          <p:cNvPr id="6" name="Chart 5"/>
          <p:cNvGraphicFramePr>
            <a:graphicFrameLocks/>
          </p:cNvGraphicFramePr>
          <p:nvPr>
            <p:extLst>
              <p:ext uri="{D42A27DB-BD31-4B8C-83A1-F6EECF244321}">
                <p14:modId xmlns:p14="http://schemas.microsoft.com/office/powerpoint/2010/main" val="3802485295"/>
              </p:ext>
            </p:extLst>
          </p:nvPr>
        </p:nvGraphicFramePr>
        <p:xfrm>
          <a:off x="406400" y="1631950"/>
          <a:ext cx="7740650" cy="4845049"/>
        </p:xfrm>
        <a:graphic>
          <a:graphicData uri="http://schemas.openxmlformats.org/drawingml/2006/chart">
            <c:chart xmlns:c="http://schemas.openxmlformats.org/drawingml/2006/chart" xmlns:r="http://schemas.openxmlformats.org/officeDocument/2006/relationships" r:id="rId2"/>
          </a:graphicData>
        </a:graphic>
      </p:graphicFrame>
      <p:sp>
        <p:nvSpPr>
          <p:cNvPr id="7" name="Right Brace 6"/>
          <p:cNvSpPr/>
          <p:nvPr/>
        </p:nvSpPr>
        <p:spPr>
          <a:xfrm>
            <a:off x="1374960" y="2234722"/>
            <a:ext cx="285750" cy="1054578"/>
          </a:xfrm>
          <a:prstGeom prst="rightBrace">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sz="1350"/>
          </a:p>
        </p:txBody>
      </p:sp>
      <p:sp>
        <p:nvSpPr>
          <p:cNvPr id="9" name="Right Brace 8"/>
          <p:cNvSpPr/>
          <p:nvPr/>
        </p:nvSpPr>
        <p:spPr>
          <a:xfrm rot="10800000">
            <a:off x="7008090" y="3973352"/>
            <a:ext cx="285750" cy="1054578"/>
          </a:xfrm>
          <a:prstGeom prst="rightBrace">
            <a:avLst>
              <a:gd name="adj1" fmla="val 8333"/>
              <a:gd name="adj2" fmla="val 50000"/>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sz="1350"/>
          </a:p>
        </p:txBody>
      </p:sp>
      <p:cxnSp>
        <p:nvCxnSpPr>
          <p:cNvPr id="8" name="Straight Connector 7"/>
          <p:cNvCxnSpPr/>
          <p:nvPr/>
        </p:nvCxnSpPr>
        <p:spPr>
          <a:xfrm>
            <a:off x="1374960" y="3812289"/>
            <a:ext cx="6473640" cy="9802"/>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10" name="Text Box 4"/>
          <p:cNvSpPr txBox="1">
            <a:spLocks noChangeArrowheads="1"/>
          </p:cNvSpPr>
          <p:nvPr/>
        </p:nvSpPr>
        <p:spPr bwMode="auto">
          <a:xfrm>
            <a:off x="5144825" y="3913897"/>
            <a:ext cx="1999610" cy="281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350" b="1" dirty="0">
                <a:solidFill>
                  <a:srgbClr val="FF0000"/>
                </a:solidFill>
                <a:latin typeface="Arial" panose="020B0604020202020204" pitchFamily="34" charset="0"/>
              </a:rPr>
              <a:t>“Diagnostic threshold”</a:t>
            </a:r>
          </a:p>
        </p:txBody>
      </p:sp>
    </p:spTree>
    <p:extLst>
      <p:ext uri="{BB962C8B-B14F-4D97-AF65-F5344CB8AC3E}">
        <p14:creationId xmlns:p14="http://schemas.microsoft.com/office/powerpoint/2010/main" val="4194600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Causal pathways linking race, cognitive aging, and AD</a:t>
            </a:r>
            <a:endParaRPr lang="en-US" dirty="0"/>
          </a:p>
        </p:txBody>
      </p:sp>
      <p:sp>
        <p:nvSpPr>
          <p:cNvPr id="2" name="TextBox 1"/>
          <p:cNvSpPr txBox="1"/>
          <p:nvPr/>
        </p:nvSpPr>
        <p:spPr>
          <a:xfrm>
            <a:off x="1516593" y="4785193"/>
            <a:ext cx="752474" cy="523220"/>
          </a:xfrm>
          <a:prstGeom prst="rect">
            <a:avLst/>
          </a:prstGeom>
          <a:noFill/>
        </p:spPr>
        <p:txBody>
          <a:bodyPr wrap="square" rtlCol="0">
            <a:spAutoFit/>
          </a:bodyPr>
          <a:lstStyle/>
          <a:p>
            <a:pPr algn="ctr"/>
            <a:r>
              <a:rPr lang="en-US" sz="1400" dirty="0" smtClean="0"/>
              <a:t>Birth Region</a:t>
            </a:r>
            <a:endParaRPr lang="en-US" sz="1400" dirty="0"/>
          </a:p>
        </p:txBody>
      </p:sp>
      <p:sp>
        <p:nvSpPr>
          <p:cNvPr id="6" name="TextBox 5"/>
          <p:cNvSpPr txBox="1"/>
          <p:nvPr/>
        </p:nvSpPr>
        <p:spPr>
          <a:xfrm>
            <a:off x="1232114" y="3528907"/>
            <a:ext cx="872130" cy="523220"/>
          </a:xfrm>
          <a:prstGeom prst="rect">
            <a:avLst/>
          </a:prstGeom>
          <a:noFill/>
        </p:spPr>
        <p:txBody>
          <a:bodyPr wrap="square" rtlCol="0">
            <a:spAutoFit/>
          </a:bodyPr>
          <a:lstStyle/>
          <a:p>
            <a:pPr algn="ctr"/>
            <a:r>
              <a:rPr lang="en-US" sz="1400" dirty="0" smtClean="0"/>
              <a:t>Genetic Ancestry</a:t>
            </a:r>
            <a:endParaRPr lang="en-US" sz="1400" dirty="0"/>
          </a:p>
        </p:txBody>
      </p:sp>
      <p:sp>
        <p:nvSpPr>
          <p:cNvPr id="9" name="TextBox 8"/>
          <p:cNvSpPr txBox="1"/>
          <p:nvPr/>
        </p:nvSpPr>
        <p:spPr>
          <a:xfrm>
            <a:off x="196427" y="3546521"/>
            <a:ext cx="740397" cy="307777"/>
          </a:xfrm>
          <a:prstGeom prst="rect">
            <a:avLst/>
          </a:prstGeom>
          <a:noFill/>
        </p:spPr>
        <p:txBody>
          <a:bodyPr wrap="square" rtlCol="0">
            <a:spAutoFit/>
          </a:bodyPr>
          <a:lstStyle/>
          <a:p>
            <a:pPr algn="ctr"/>
            <a:r>
              <a:rPr lang="en-US" sz="1400" dirty="0" smtClean="0"/>
              <a:t>History</a:t>
            </a:r>
            <a:endParaRPr lang="en-US" sz="1400" dirty="0"/>
          </a:p>
        </p:txBody>
      </p:sp>
      <p:sp>
        <p:nvSpPr>
          <p:cNvPr id="10" name="TextBox 9"/>
          <p:cNvSpPr txBox="1"/>
          <p:nvPr/>
        </p:nvSpPr>
        <p:spPr>
          <a:xfrm>
            <a:off x="2618145" y="3473352"/>
            <a:ext cx="1035844" cy="954107"/>
          </a:xfrm>
          <a:prstGeom prst="rect">
            <a:avLst/>
          </a:prstGeom>
          <a:noFill/>
        </p:spPr>
        <p:txBody>
          <a:bodyPr wrap="square" rtlCol="0">
            <a:spAutoFit/>
          </a:bodyPr>
          <a:lstStyle/>
          <a:p>
            <a:pPr algn="ctr"/>
            <a:r>
              <a:rPr lang="en-US" sz="1400" dirty="0" smtClean="0"/>
              <a:t>Self or Other Identified </a:t>
            </a:r>
          </a:p>
          <a:p>
            <a:pPr algn="ctr"/>
            <a:r>
              <a:rPr lang="en-US" sz="1400" dirty="0" smtClean="0"/>
              <a:t>Race</a:t>
            </a:r>
            <a:endParaRPr lang="en-US" sz="1400" dirty="0"/>
          </a:p>
        </p:txBody>
      </p:sp>
      <p:sp>
        <p:nvSpPr>
          <p:cNvPr id="11" name="TextBox 10"/>
          <p:cNvSpPr txBox="1"/>
          <p:nvPr/>
        </p:nvSpPr>
        <p:spPr>
          <a:xfrm>
            <a:off x="4004332" y="3536020"/>
            <a:ext cx="744899" cy="523220"/>
          </a:xfrm>
          <a:prstGeom prst="rect">
            <a:avLst/>
          </a:prstGeom>
          <a:noFill/>
        </p:spPr>
        <p:txBody>
          <a:bodyPr wrap="square" rtlCol="0">
            <a:spAutoFit/>
          </a:bodyPr>
          <a:lstStyle/>
          <a:p>
            <a:pPr algn="ctr"/>
            <a:r>
              <a:rPr lang="en-US" sz="1400" dirty="0" smtClean="0"/>
              <a:t>Social </a:t>
            </a:r>
          </a:p>
          <a:p>
            <a:pPr algn="ctr"/>
            <a:r>
              <a:rPr lang="en-US" sz="1400" dirty="0" smtClean="0"/>
              <a:t>Factors</a:t>
            </a:r>
            <a:endParaRPr lang="en-US" sz="1400" dirty="0"/>
          </a:p>
        </p:txBody>
      </p:sp>
      <p:sp>
        <p:nvSpPr>
          <p:cNvPr id="12" name="TextBox 11"/>
          <p:cNvSpPr txBox="1"/>
          <p:nvPr/>
        </p:nvSpPr>
        <p:spPr>
          <a:xfrm>
            <a:off x="5211536" y="3577307"/>
            <a:ext cx="944335" cy="307777"/>
          </a:xfrm>
          <a:prstGeom prst="rect">
            <a:avLst/>
          </a:prstGeom>
          <a:noFill/>
        </p:spPr>
        <p:txBody>
          <a:bodyPr wrap="square" rtlCol="0">
            <a:spAutoFit/>
          </a:bodyPr>
          <a:lstStyle/>
          <a:p>
            <a:pPr algn="ctr"/>
            <a:r>
              <a:rPr lang="en-US" sz="1400" dirty="0" smtClean="0"/>
              <a:t>Behaviors</a:t>
            </a:r>
            <a:endParaRPr lang="en-US" sz="1400" dirty="0"/>
          </a:p>
        </p:txBody>
      </p:sp>
      <p:sp>
        <p:nvSpPr>
          <p:cNvPr id="13" name="TextBox 12"/>
          <p:cNvSpPr txBox="1"/>
          <p:nvPr/>
        </p:nvSpPr>
        <p:spPr>
          <a:xfrm>
            <a:off x="7934960" y="3431343"/>
            <a:ext cx="1046480" cy="954107"/>
          </a:xfrm>
          <a:prstGeom prst="rect">
            <a:avLst/>
          </a:prstGeom>
          <a:noFill/>
        </p:spPr>
        <p:txBody>
          <a:bodyPr wrap="square" rtlCol="0">
            <a:spAutoFit/>
          </a:bodyPr>
          <a:lstStyle/>
          <a:p>
            <a:pPr algn="ctr"/>
            <a:r>
              <a:rPr lang="en-US" sz="1400" dirty="0" smtClean="0"/>
              <a:t>Cognitive Decline</a:t>
            </a:r>
          </a:p>
          <a:p>
            <a:pPr algn="ctr"/>
            <a:r>
              <a:rPr lang="en-US" sz="1400" dirty="0" smtClean="0"/>
              <a:t>Alzheimer’s Disease</a:t>
            </a:r>
            <a:endParaRPr lang="en-US" sz="1400" dirty="0"/>
          </a:p>
        </p:txBody>
      </p:sp>
      <p:cxnSp>
        <p:nvCxnSpPr>
          <p:cNvPr id="4" name="Straight Arrow Connector 3"/>
          <p:cNvCxnSpPr>
            <a:stCxn id="9" idx="3"/>
          </p:cNvCxnSpPr>
          <p:nvPr/>
        </p:nvCxnSpPr>
        <p:spPr>
          <a:xfrm>
            <a:off x="936824" y="3700410"/>
            <a:ext cx="406557" cy="307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214881" y="3740578"/>
            <a:ext cx="362784" cy="3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538026" y="3750701"/>
            <a:ext cx="362784" cy="3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054707" y="3738852"/>
            <a:ext cx="459432" cy="1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700405" y="3750701"/>
            <a:ext cx="362784" cy="3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2"/>
            <a:endCxn id="2" idx="1"/>
          </p:cNvCxnSpPr>
          <p:nvPr/>
        </p:nvCxnSpPr>
        <p:spPr>
          <a:xfrm>
            <a:off x="566626" y="3854298"/>
            <a:ext cx="949967" cy="11925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3"/>
            <a:endCxn id="10" idx="2"/>
          </p:cNvCxnSpPr>
          <p:nvPr/>
        </p:nvCxnSpPr>
        <p:spPr>
          <a:xfrm flipV="1">
            <a:off x="2269067" y="4427459"/>
            <a:ext cx="867000" cy="6193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 idx="3"/>
            <a:endCxn id="11" idx="2"/>
          </p:cNvCxnSpPr>
          <p:nvPr/>
        </p:nvCxnSpPr>
        <p:spPr>
          <a:xfrm flipV="1">
            <a:off x="2269067" y="4059240"/>
            <a:ext cx="2107715" cy="9875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 idx="3"/>
            <a:endCxn id="12" idx="2"/>
          </p:cNvCxnSpPr>
          <p:nvPr/>
        </p:nvCxnSpPr>
        <p:spPr>
          <a:xfrm flipV="1">
            <a:off x="2269067" y="3885084"/>
            <a:ext cx="3414637" cy="11617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 idx="3"/>
            <a:endCxn id="13" idx="2"/>
          </p:cNvCxnSpPr>
          <p:nvPr/>
        </p:nvCxnSpPr>
        <p:spPr>
          <a:xfrm flipV="1">
            <a:off x="2269067" y="4385450"/>
            <a:ext cx="6189133" cy="6613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9" idx="0"/>
            <a:endCxn id="11" idx="0"/>
          </p:cNvCxnSpPr>
          <p:nvPr/>
        </p:nvCxnSpPr>
        <p:spPr>
          <a:xfrm rot="5400000" flipH="1" flipV="1">
            <a:off x="2466454" y="1636193"/>
            <a:ext cx="10501" cy="3810156"/>
          </a:xfrm>
          <a:prstGeom prst="curvedConnector3">
            <a:avLst>
              <a:gd name="adj1" fmla="val 227693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9" idx="0"/>
            <a:endCxn id="12" idx="0"/>
          </p:cNvCxnSpPr>
          <p:nvPr/>
        </p:nvCxnSpPr>
        <p:spPr>
          <a:xfrm rot="16200000" flipH="1">
            <a:off x="3109772" y="1003375"/>
            <a:ext cx="30786" cy="5117078"/>
          </a:xfrm>
          <a:prstGeom prst="curvedConnector3">
            <a:avLst>
              <a:gd name="adj1" fmla="val -318469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6" idx="0"/>
            <a:endCxn id="13" idx="0"/>
          </p:cNvCxnSpPr>
          <p:nvPr/>
        </p:nvCxnSpPr>
        <p:spPr>
          <a:xfrm rot="5400000" flipH="1" flipV="1">
            <a:off x="5014407" y="85115"/>
            <a:ext cx="97564" cy="6790021"/>
          </a:xfrm>
          <a:prstGeom prst="curvedConnector3">
            <a:avLst>
              <a:gd name="adj1" fmla="val 127848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urved Connector 52"/>
          <p:cNvCxnSpPr>
            <a:stCxn id="10" idx="0"/>
            <a:endCxn id="12" idx="0"/>
          </p:cNvCxnSpPr>
          <p:nvPr/>
        </p:nvCxnSpPr>
        <p:spPr>
          <a:xfrm rot="16200000" flipH="1">
            <a:off x="4357907" y="2251511"/>
            <a:ext cx="103955" cy="2547637"/>
          </a:xfrm>
          <a:prstGeom prst="curvedConnector3">
            <a:avLst>
              <a:gd name="adj1" fmla="val -48704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urved Connector 55"/>
          <p:cNvCxnSpPr>
            <a:stCxn id="11" idx="0"/>
            <a:endCxn id="13" idx="0"/>
          </p:cNvCxnSpPr>
          <p:nvPr/>
        </p:nvCxnSpPr>
        <p:spPr>
          <a:xfrm rot="5400000" flipH="1" flipV="1">
            <a:off x="6365153" y="1442973"/>
            <a:ext cx="104677" cy="4081418"/>
          </a:xfrm>
          <a:prstGeom prst="curvedConnector3">
            <a:avLst>
              <a:gd name="adj1" fmla="val 81015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5296746" y="6099012"/>
            <a:ext cx="3498431" cy="369332"/>
          </a:xfrm>
          <a:prstGeom prst="rect">
            <a:avLst/>
          </a:prstGeom>
        </p:spPr>
        <p:txBody>
          <a:bodyPr wrap="square">
            <a:spAutoFit/>
          </a:bodyPr>
          <a:lstStyle/>
          <a:p>
            <a:pPr algn="r"/>
            <a:r>
              <a:rPr lang="en-US" dirty="0" smtClean="0"/>
              <a:t>Adapted from Marden et al., 2016</a:t>
            </a:r>
            <a:endParaRPr lang="en-US" dirty="0"/>
          </a:p>
        </p:txBody>
      </p:sp>
      <p:sp>
        <p:nvSpPr>
          <p:cNvPr id="102" name="TextBox 101"/>
          <p:cNvSpPr txBox="1"/>
          <p:nvPr/>
        </p:nvSpPr>
        <p:spPr>
          <a:xfrm>
            <a:off x="6645092" y="3546521"/>
            <a:ext cx="944335" cy="523220"/>
          </a:xfrm>
          <a:prstGeom prst="rect">
            <a:avLst/>
          </a:prstGeom>
          <a:noFill/>
        </p:spPr>
        <p:txBody>
          <a:bodyPr wrap="square" rtlCol="0">
            <a:spAutoFit/>
          </a:bodyPr>
          <a:lstStyle/>
          <a:p>
            <a:pPr algn="ctr"/>
            <a:r>
              <a:rPr lang="en-US" sz="1400" dirty="0" smtClean="0"/>
              <a:t>Biological factors </a:t>
            </a:r>
            <a:endParaRPr lang="en-US" sz="1400" dirty="0"/>
          </a:p>
        </p:txBody>
      </p:sp>
      <p:cxnSp>
        <p:nvCxnSpPr>
          <p:cNvPr id="103" name="Straight Arrow Connector 102"/>
          <p:cNvCxnSpPr>
            <a:stCxn id="2" idx="3"/>
            <a:endCxn id="102" idx="2"/>
          </p:cNvCxnSpPr>
          <p:nvPr/>
        </p:nvCxnSpPr>
        <p:spPr>
          <a:xfrm flipV="1">
            <a:off x="2269067" y="4069741"/>
            <a:ext cx="4848193" cy="9770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urved Connector 104"/>
          <p:cNvCxnSpPr>
            <a:stCxn id="12" idx="0"/>
            <a:endCxn id="13" idx="0"/>
          </p:cNvCxnSpPr>
          <p:nvPr/>
        </p:nvCxnSpPr>
        <p:spPr>
          <a:xfrm rot="5400000" flipH="1" flipV="1">
            <a:off x="6997970" y="2117077"/>
            <a:ext cx="145964" cy="2774496"/>
          </a:xfrm>
          <a:prstGeom prst="curvedConnector3">
            <a:avLst>
              <a:gd name="adj1" fmla="val 25661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7585153" y="3741538"/>
            <a:ext cx="459432" cy="1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Curved Connector 123"/>
          <p:cNvCxnSpPr>
            <a:stCxn id="6" idx="0"/>
            <a:endCxn id="102" idx="0"/>
          </p:cNvCxnSpPr>
          <p:nvPr/>
        </p:nvCxnSpPr>
        <p:spPr>
          <a:xfrm rot="16200000" flipH="1">
            <a:off x="4383912" y="813174"/>
            <a:ext cx="17614" cy="5449081"/>
          </a:xfrm>
          <a:prstGeom prst="curvedConnector3">
            <a:avLst>
              <a:gd name="adj1" fmla="val -545089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387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descr="BrickmanFigur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749" y="1591733"/>
            <a:ext cx="7426656" cy="44568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7282" name="Text Box 6"/>
          <p:cNvSpPr txBox="1">
            <a:spLocks noChangeArrowheads="1"/>
          </p:cNvSpPr>
          <p:nvPr/>
        </p:nvSpPr>
        <p:spPr bwMode="auto">
          <a:xfrm>
            <a:off x="5472853" y="6262239"/>
            <a:ext cx="359410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350" dirty="0">
                <a:latin typeface="Calibri" charset="0"/>
              </a:rPr>
              <a:t>Brickman et al., Arch </a:t>
            </a:r>
            <a:r>
              <a:rPr lang="en-US" sz="1350" dirty="0" err="1">
                <a:latin typeface="Calibri" charset="0"/>
              </a:rPr>
              <a:t>Neurol</a:t>
            </a:r>
            <a:r>
              <a:rPr lang="en-US" sz="1350" dirty="0">
                <a:latin typeface="Calibri" charset="0"/>
              </a:rPr>
              <a:t>, 2008</a:t>
            </a:r>
          </a:p>
        </p:txBody>
      </p:sp>
      <p:sp>
        <p:nvSpPr>
          <p:cNvPr id="97283" name="Title 3"/>
          <p:cNvSpPr>
            <a:spLocks noGrp="1"/>
          </p:cNvSpPr>
          <p:nvPr>
            <p:ph type="title"/>
          </p:nvPr>
        </p:nvSpPr>
        <p:spPr>
          <a:xfrm>
            <a:off x="511387" y="443230"/>
            <a:ext cx="8229600" cy="742950"/>
          </a:xfrm>
        </p:spPr>
        <p:txBody>
          <a:bodyPr>
            <a:noAutofit/>
          </a:bodyPr>
          <a:lstStyle/>
          <a:p>
            <a:pPr eaLnBrk="1" hangingPunct="1"/>
            <a:r>
              <a:rPr lang="en-US" sz="2800" dirty="0">
                <a:latin typeface="Calibri" charset="0"/>
              </a:rPr>
              <a:t>Biological Mediators of AD Disparities:</a:t>
            </a:r>
            <a:br>
              <a:rPr lang="en-US" sz="2800" dirty="0">
                <a:latin typeface="Calibri" charset="0"/>
              </a:rPr>
            </a:br>
            <a:r>
              <a:rPr lang="en-US" sz="2800" dirty="0">
                <a:latin typeface="Calibri" charset="0"/>
              </a:rPr>
              <a:t>Age, ethnicity, and relative WMH volume</a:t>
            </a:r>
          </a:p>
        </p:txBody>
      </p:sp>
    </p:spTree>
    <p:extLst>
      <p:ext uri="{BB962C8B-B14F-4D97-AF65-F5344CB8AC3E}">
        <p14:creationId xmlns:p14="http://schemas.microsoft.com/office/powerpoint/2010/main" val="190878269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WMH &amp; language</a:t>
            </a:r>
            <a:endParaRPr lang="en-US" dirty="0"/>
          </a:p>
        </p:txBody>
      </p:sp>
      <p:pic>
        <p:nvPicPr>
          <p:cNvPr id="5" name="Picture 4"/>
          <p:cNvPicPr>
            <a:picLocks noChangeAspect="1"/>
          </p:cNvPicPr>
          <p:nvPr/>
        </p:nvPicPr>
        <p:blipFill>
          <a:blip r:embed="rId2"/>
          <a:stretch>
            <a:fillRect/>
          </a:stretch>
        </p:blipFill>
        <p:spPr>
          <a:xfrm>
            <a:off x="263994" y="1828800"/>
            <a:ext cx="8575207" cy="3411194"/>
          </a:xfrm>
          <a:prstGeom prst="rect">
            <a:avLst/>
          </a:prstGeom>
        </p:spPr>
      </p:pic>
      <p:sp>
        <p:nvSpPr>
          <p:cNvPr id="4" name="TextBox 3"/>
          <p:cNvSpPr txBox="1"/>
          <p:nvPr/>
        </p:nvSpPr>
        <p:spPr>
          <a:xfrm>
            <a:off x="6654800" y="6254307"/>
            <a:ext cx="2686050" cy="323165"/>
          </a:xfrm>
          <a:prstGeom prst="rect">
            <a:avLst/>
          </a:prstGeom>
          <a:noFill/>
        </p:spPr>
        <p:txBody>
          <a:bodyPr wrap="square" rtlCol="0">
            <a:spAutoFit/>
          </a:bodyPr>
          <a:lstStyle/>
          <a:p>
            <a:r>
              <a:rPr lang="en-US" sz="1500" dirty="0"/>
              <a:t>Zahodne </a:t>
            </a:r>
            <a:r>
              <a:rPr lang="en-US" sz="1500" i="1" dirty="0"/>
              <a:t>et al, CAR </a:t>
            </a:r>
            <a:r>
              <a:rPr lang="en-US" sz="1500" dirty="0"/>
              <a:t>2015</a:t>
            </a:r>
          </a:p>
        </p:txBody>
      </p:sp>
    </p:spTree>
    <p:extLst>
      <p:ext uri="{BB962C8B-B14F-4D97-AF65-F5344CB8AC3E}">
        <p14:creationId xmlns:p14="http://schemas.microsoft.com/office/powerpoint/2010/main" val="1662921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a:xfrm>
            <a:off x="457200" y="277813"/>
            <a:ext cx="8229600" cy="788987"/>
          </a:xfrm>
        </p:spPr>
        <p:txBody>
          <a:bodyPr/>
          <a:lstStyle/>
          <a:p>
            <a:r>
              <a:rPr lang="en-US" altLang="en-US" sz="3600">
                <a:latin typeface="+mn-lt"/>
              </a:rPr>
              <a:t>		</a:t>
            </a:r>
            <a:r>
              <a:rPr lang="en-US" altLang="en-US" sz="3200">
                <a:latin typeface="+mn-lt"/>
              </a:rPr>
              <a:t>Presenter Disclosures</a:t>
            </a:r>
          </a:p>
        </p:txBody>
      </p:sp>
      <p:sp>
        <p:nvSpPr>
          <p:cNvPr id="6151" name="Rectangle 7"/>
          <p:cNvSpPr>
            <a:spLocks noGrp="1" noChangeArrowheads="1"/>
          </p:cNvSpPr>
          <p:nvPr>
            <p:ph type="body" sz="half" idx="2"/>
          </p:nvPr>
        </p:nvSpPr>
        <p:spPr>
          <a:xfrm>
            <a:off x="152400" y="2057400"/>
            <a:ext cx="8686800" cy="1143000"/>
          </a:xfrm>
        </p:spPr>
        <p:txBody>
          <a:bodyPr/>
          <a:lstStyle/>
          <a:p>
            <a:pPr>
              <a:spcBef>
                <a:spcPct val="0"/>
              </a:spcBef>
              <a:buFont typeface="Wingdings" panose="05000000000000000000" pitchFamily="2" charset="2"/>
              <a:buNone/>
            </a:pPr>
            <a:r>
              <a:rPr lang="en-US" altLang="en-US" sz="2400" dirty="0"/>
              <a:t>(1)	The following personal financial relationships with commercial interests relevant to this presentation existed during the past 12 months:</a:t>
            </a:r>
          </a:p>
        </p:txBody>
      </p:sp>
      <p:sp>
        <p:nvSpPr>
          <p:cNvPr id="6154" name="Text Box 10"/>
          <p:cNvSpPr txBox="1">
            <a:spLocks noChangeArrowheads="1"/>
          </p:cNvSpPr>
          <p:nvPr/>
        </p:nvSpPr>
        <p:spPr bwMode="auto">
          <a:xfrm>
            <a:off x="685800" y="1712913"/>
            <a:ext cx="784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6155" name="Text Box 11"/>
          <p:cNvSpPr txBox="1">
            <a:spLocks noChangeArrowheads="1"/>
          </p:cNvSpPr>
          <p:nvPr/>
        </p:nvSpPr>
        <p:spPr bwMode="auto">
          <a:xfrm>
            <a:off x="685800" y="1789113"/>
            <a:ext cx="792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6156" name="Text Box 12"/>
          <p:cNvSpPr txBox="1">
            <a:spLocks noChangeArrowheads="1"/>
          </p:cNvSpPr>
          <p:nvPr/>
        </p:nvSpPr>
        <p:spPr bwMode="auto">
          <a:xfrm>
            <a:off x="304800" y="12954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dirty="0" smtClean="0"/>
              <a:t>Jennifer Manly, PhD</a:t>
            </a:r>
            <a:endParaRPr lang="en-US" altLang="en-US" sz="2400" dirty="0"/>
          </a:p>
        </p:txBody>
      </p:sp>
      <p:sp>
        <p:nvSpPr>
          <p:cNvPr id="6157" name="Text Box 13"/>
          <p:cNvSpPr txBox="1">
            <a:spLocks noChangeArrowheads="1"/>
          </p:cNvSpPr>
          <p:nvPr/>
        </p:nvSpPr>
        <p:spPr bwMode="auto">
          <a:xfrm>
            <a:off x="266700" y="3980208"/>
            <a:ext cx="868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dirty="0" smtClean="0"/>
              <a:t>No </a:t>
            </a:r>
            <a:r>
              <a:rPr lang="en-US" altLang="en-US" sz="2800" dirty="0"/>
              <a:t>relationships to </a:t>
            </a:r>
            <a:r>
              <a:rPr lang="en-US" altLang="en-US" sz="2800" dirty="0" smtClean="0"/>
              <a:t>disclose</a:t>
            </a:r>
            <a:endParaRPr lang="en-US" altLang="en-US" sz="2800" dirty="0"/>
          </a:p>
        </p:txBody>
      </p:sp>
      <p:sp>
        <p:nvSpPr>
          <p:cNvPr id="6158" name="Text Box 14"/>
          <p:cNvSpPr txBox="1">
            <a:spLocks noChangeArrowheads="1"/>
          </p:cNvSpPr>
          <p:nvPr/>
        </p:nvSpPr>
        <p:spPr bwMode="auto">
          <a:xfrm>
            <a:off x="457200" y="3617913"/>
            <a:ext cx="815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Tree>
    <p:extLst>
      <p:ext uri="{BB962C8B-B14F-4D97-AF65-F5344CB8AC3E}">
        <p14:creationId xmlns:p14="http://schemas.microsoft.com/office/powerpoint/2010/main" val="2762063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413629" y="3128433"/>
            <a:ext cx="3566205" cy="2857500"/>
          </a:xfrm>
          <a:prstGeom prst="rect">
            <a:avLst/>
          </a:prstGeom>
        </p:spPr>
      </p:pic>
      <p:pic>
        <p:nvPicPr>
          <p:cNvPr id="11" name="Picture 10"/>
          <p:cNvPicPr>
            <a:picLocks noChangeAspect="1"/>
          </p:cNvPicPr>
          <p:nvPr/>
        </p:nvPicPr>
        <p:blipFill>
          <a:blip r:embed="rId3"/>
          <a:stretch>
            <a:fillRect/>
          </a:stretch>
        </p:blipFill>
        <p:spPr>
          <a:xfrm>
            <a:off x="1028701" y="3153833"/>
            <a:ext cx="3439886" cy="2743200"/>
          </a:xfrm>
          <a:prstGeom prst="rect">
            <a:avLst/>
          </a:prstGeom>
        </p:spPr>
      </p:pic>
      <p:sp>
        <p:nvSpPr>
          <p:cNvPr id="13" name="TextBox 12"/>
          <p:cNvSpPr txBox="1"/>
          <p:nvPr/>
        </p:nvSpPr>
        <p:spPr>
          <a:xfrm>
            <a:off x="1143000" y="2662736"/>
            <a:ext cx="3270629" cy="507831"/>
          </a:xfrm>
          <a:prstGeom prst="rect">
            <a:avLst/>
          </a:prstGeom>
          <a:noFill/>
        </p:spPr>
        <p:txBody>
          <a:bodyPr wrap="square" rtlCol="0">
            <a:spAutoFit/>
          </a:bodyPr>
          <a:lstStyle/>
          <a:p>
            <a:pPr algn="ctr"/>
            <a:r>
              <a:rPr lang="en-US" sz="2700" dirty="0"/>
              <a:t>Non-Hispanic White</a:t>
            </a:r>
          </a:p>
        </p:txBody>
      </p:sp>
      <p:sp>
        <p:nvSpPr>
          <p:cNvPr id="14" name="TextBox 13"/>
          <p:cNvSpPr txBox="1"/>
          <p:nvPr/>
        </p:nvSpPr>
        <p:spPr>
          <a:xfrm>
            <a:off x="4800600" y="2643686"/>
            <a:ext cx="3270629" cy="507831"/>
          </a:xfrm>
          <a:prstGeom prst="rect">
            <a:avLst/>
          </a:prstGeom>
          <a:noFill/>
        </p:spPr>
        <p:txBody>
          <a:bodyPr wrap="square" rtlCol="0">
            <a:spAutoFit/>
          </a:bodyPr>
          <a:lstStyle/>
          <a:p>
            <a:pPr algn="ctr"/>
            <a:r>
              <a:rPr lang="en-US" sz="2700" dirty="0"/>
              <a:t>Non-Hispanic Black</a:t>
            </a:r>
          </a:p>
        </p:txBody>
      </p:sp>
      <p:sp>
        <p:nvSpPr>
          <p:cNvPr id="15" name="Title 1"/>
          <p:cNvSpPr>
            <a:spLocks noGrp="1"/>
          </p:cNvSpPr>
          <p:nvPr>
            <p:ph type="title"/>
          </p:nvPr>
        </p:nvSpPr>
        <p:spPr>
          <a:xfrm>
            <a:off x="343627" y="392231"/>
            <a:ext cx="8249920" cy="857250"/>
          </a:xfrm>
        </p:spPr>
        <p:txBody>
          <a:bodyPr>
            <a:normAutofit fontScale="90000"/>
          </a:bodyPr>
          <a:lstStyle/>
          <a:p>
            <a:r>
              <a:rPr lang="en-US" dirty="0" smtClean="0"/>
              <a:t>Hippocampal vol. &amp; incident </a:t>
            </a:r>
            <a:r>
              <a:rPr lang="en-US" dirty="0"/>
              <a:t>d</a:t>
            </a:r>
            <a:r>
              <a:rPr lang="en-US" dirty="0" smtClean="0"/>
              <a:t>ementia</a:t>
            </a:r>
            <a:endParaRPr lang="en-US" dirty="0"/>
          </a:p>
        </p:txBody>
      </p:sp>
      <p:grpSp>
        <p:nvGrpSpPr>
          <p:cNvPr id="20" name="Group 19"/>
          <p:cNvGrpSpPr/>
          <p:nvPr/>
        </p:nvGrpSpPr>
        <p:grpSpPr>
          <a:xfrm>
            <a:off x="1943101" y="1920479"/>
            <a:ext cx="5584445" cy="784830"/>
            <a:chOff x="1469473" y="1430889"/>
            <a:chExt cx="7445927" cy="1046439"/>
          </a:xfrm>
        </p:grpSpPr>
        <p:cxnSp>
          <p:nvCxnSpPr>
            <p:cNvPr id="17" name="Straight Connector 16"/>
            <p:cNvCxnSpPr/>
            <p:nvPr/>
          </p:nvCxnSpPr>
          <p:spPr>
            <a:xfrm>
              <a:off x="1469473" y="1752600"/>
              <a:ext cx="1828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69473" y="2209800"/>
              <a:ext cx="18288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352800" y="1430889"/>
              <a:ext cx="5562600" cy="1046439"/>
            </a:xfrm>
            <a:prstGeom prst="rect">
              <a:avLst/>
            </a:prstGeom>
            <a:noFill/>
          </p:spPr>
          <p:txBody>
            <a:bodyPr wrap="square" rtlCol="0">
              <a:spAutoFit/>
            </a:bodyPr>
            <a:lstStyle/>
            <a:p>
              <a:pPr>
                <a:lnSpc>
                  <a:spcPct val="150000"/>
                </a:lnSpc>
              </a:pPr>
              <a:r>
                <a:rPr lang="en-US" sz="1500" dirty="0"/>
                <a:t>Hippocampal volume </a:t>
              </a:r>
              <a:r>
                <a:rPr lang="en-US" sz="1500" u="sng" dirty="0"/>
                <a:t>below</a:t>
              </a:r>
              <a:r>
                <a:rPr lang="en-US" sz="1500" dirty="0"/>
                <a:t> sample mean </a:t>
              </a:r>
            </a:p>
            <a:p>
              <a:pPr>
                <a:lnSpc>
                  <a:spcPct val="150000"/>
                </a:lnSpc>
              </a:pPr>
              <a:r>
                <a:rPr lang="en-US" sz="1500" dirty="0"/>
                <a:t>Hippocampal volume </a:t>
              </a:r>
              <a:r>
                <a:rPr lang="en-US" sz="1500" u="sng" dirty="0"/>
                <a:t>at or above</a:t>
              </a:r>
              <a:r>
                <a:rPr lang="en-US" sz="1500" dirty="0"/>
                <a:t> sample mean</a:t>
              </a:r>
            </a:p>
          </p:txBody>
        </p:sp>
      </p:grpSp>
    </p:spTree>
    <p:extLst>
      <p:ext uri="{BB962C8B-B14F-4D97-AF65-F5344CB8AC3E}">
        <p14:creationId xmlns:p14="http://schemas.microsoft.com/office/powerpoint/2010/main" val="35850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Admixture mapping</a:t>
            </a:r>
            <a:endParaRPr lang="en-US" dirty="0"/>
          </a:p>
        </p:txBody>
      </p:sp>
      <p:sp>
        <p:nvSpPr>
          <p:cNvPr id="3" name="Content Placeholder 2"/>
          <p:cNvSpPr>
            <a:spLocks noGrp="1"/>
          </p:cNvSpPr>
          <p:nvPr>
            <p:ph idx="1"/>
          </p:nvPr>
        </p:nvSpPr>
        <p:spPr/>
        <p:txBody>
          <a:bodyPr/>
          <a:lstStyle/>
          <a:p>
            <a:r>
              <a:rPr lang="en-US" dirty="0" smtClean="0"/>
              <a:t>Higher </a:t>
            </a:r>
            <a:r>
              <a:rPr lang="en-US" dirty="0"/>
              <a:t>levels of African </a:t>
            </a:r>
            <a:r>
              <a:rPr lang="en-US" dirty="0" smtClean="0"/>
              <a:t>ancestry (whole </a:t>
            </a:r>
            <a:r>
              <a:rPr lang="en-US" dirty="0"/>
              <a:t>genome level and at specific AD-related genetic </a:t>
            </a:r>
            <a:r>
              <a:rPr lang="en-US" dirty="0" smtClean="0"/>
              <a:t>loci like ABCA7) are </a:t>
            </a:r>
            <a:r>
              <a:rPr lang="en-US" dirty="0"/>
              <a:t>associated with an increased risk for AD</a:t>
            </a:r>
          </a:p>
        </p:txBody>
      </p:sp>
      <p:pic>
        <p:nvPicPr>
          <p:cNvPr id="4" name="Picture 3"/>
          <p:cNvPicPr>
            <a:picLocks noChangeAspect="1"/>
          </p:cNvPicPr>
          <p:nvPr/>
        </p:nvPicPr>
        <p:blipFill>
          <a:blip r:embed="rId2"/>
          <a:stretch>
            <a:fillRect/>
          </a:stretch>
        </p:blipFill>
        <p:spPr>
          <a:xfrm>
            <a:off x="1090507" y="3251736"/>
            <a:ext cx="4258912" cy="3375967"/>
          </a:xfrm>
          <a:prstGeom prst="rect">
            <a:avLst/>
          </a:prstGeom>
        </p:spPr>
      </p:pic>
      <p:sp>
        <p:nvSpPr>
          <p:cNvPr id="5" name="TextBox 4"/>
          <p:cNvSpPr txBox="1"/>
          <p:nvPr/>
        </p:nvSpPr>
        <p:spPr>
          <a:xfrm>
            <a:off x="6840256" y="6327621"/>
            <a:ext cx="1867711" cy="300082"/>
          </a:xfrm>
          <a:prstGeom prst="rect">
            <a:avLst/>
          </a:prstGeom>
          <a:noFill/>
        </p:spPr>
        <p:txBody>
          <a:bodyPr wrap="square" rtlCol="0">
            <a:spAutoFit/>
          </a:bodyPr>
          <a:lstStyle/>
          <a:p>
            <a:pPr algn="r"/>
            <a:r>
              <a:rPr lang="en-US" sz="1350" dirty="0" err="1"/>
              <a:t>Hohman</a:t>
            </a:r>
            <a:r>
              <a:rPr lang="en-US" sz="1350" dirty="0"/>
              <a:t> et al., 2015</a:t>
            </a:r>
          </a:p>
        </p:txBody>
      </p:sp>
    </p:spTree>
    <p:extLst>
      <p:ext uri="{BB962C8B-B14F-4D97-AF65-F5344CB8AC3E}">
        <p14:creationId xmlns:p14="http://schemas.microsoft.com/office/powerpoint/2010/main" val="2239260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lnSpc>
                <a:spcPct val="90000"/>
              </a:lnSpc>
              <a:spcBef>
                <a:spcPct val="0"/>
              </a:spcBef>
            </a:pPr>
            <a:r>
              <a:rPr lang="en-US" sz="3000" dirty="0">
                <a:latin typeface="+mj-lt"/>
              </a:rPr>
              <a:t>Social factors correlate with African Ancestry and could confound relationship with AD</a:t>
            </a:r>
          </a:p>
        </p:txBody>
      </p:sp>
      <p:sp>
        <p:nvSpPr>
          <p:cNvPr id="6" name="Content Placeholder 5"/>
          <p:cNvSpPr>
            <a:spLocks noGrp="1"/>
          </p:cNvSpPr>
          <p:nvPr>
            <p:ph sz="half" idx="2"/>
          </p:nvPr>
        </p:nvSpPr>
        <p:spPr>
          <a:xfrm>
            <a:off x="4619413" y="1690689"/>
            <a:ext cx="4524587" cy="4181791"/>
          </a:xfrm>
        </p:spPr>
        <p:txBody>
          <a:bodyPr>
            <a:normAutofit fontScale="70000" lnSpcReduction="20000"/>
          </a:bodyPr>
          <a:lstStyle/>
          <a:p>
            <a:r>
              <a:rPr lang="en-US" dirty="0" smtClean="0"/>
              <a:t>HRS non-Hispanic blacks</a:t>
            </a:r>
          </a:p>
          <a:p>
            <a:r>
              <a:rPr lang="en-US" dirty="0" smtClean="0"/>
              <a:t>Comparing highest versus lowest quartile of African Ancestry</a:t>
            </a:r>
          </a:p>
          <a:p>
            <a:r>
              <a:rPr lang="en-US" dirty="0" smtClean="0"/>
              <a:t>Higher African Ancestry is associated with</a:t>
            </a:r>
          </a:p>
          <a:p>
            <a:pPr lvl="1"/>
            <a:r>
              <a:rPr lang="en-US" dirty="0" smtClean="0"/>
              <a:t>Less education</a:t>
            </a:r>
          </a:p>
          <a:p>
            <a:pPr lvl="1"/>
            <a:r>
              <a:rPr lang="en-US" dirty="0" smtClean="0"/>
              <a:t>Fewer years of parental schooling</a:t>
            </a:r>
          </a:p>
          <a:p>
            <a:pPr lvl="1"/>
            <a:r>
              <a:rPr lang="en-US" dirty="0" smtClean="0"/>
              <a:t>No inheritance</a:t>
            </a:r>
          </a:p>
          <a:p>
            <a:pPr lvl="1"/>
            <a:r>
              <a:rPr lang="en-US" dirty="0" smtClean="0"/>
              <a:t>Lower income </a:t>
            </a:r>
            <a:r>
              <a:rPr lang="en-US" dirty="0"/>
              <a:t>(about $</a:t>
            </a:r>
            <a:r>
              <a:rPr lang="en-US" dirty="0" smtClean="0"/>
              <a:t>1400/year)</a:t>
            </a:r>
            <a:endParaRPr lang="en-US" dirty="0"/>
          </a:p>
          <a:p>
            <a:pPr lvl="1"/>
            <a:r>
              <a:rPr lang="en-US" dirty="0" smtClean="0"/>
              <a:t>Less wealth </a:t>
            </a:r>
            <a:r>
              <a:rPr lang="en-US" dirty="0"/>
              <a:t>(about $</a:t>
            </a:r>
            <a:r>
              <a:rPr lang="en-US" dirty="0" smtClean="0"/>
              <a:t>12,000)</a:t>
            </a:r>
          </a:p>
          <a:p>
            <a:r>
              <a:rPr lang="en-US" dirty="0" smtClean="0"/>
              <a:t>Ancestry </a:t>
            </a:r>
            <a:r>
              <a:rPr lang="en-US" dirty="0"/>
              <a:t>doesn't </a:t>
            </a:r>
            <a:r>
              <a:rPr lang="en-US" dirty="0" smtClean="0"/>
              <a:t>biologically mediate or</a:t>
            </a:r>
            <a:r>
              <a:rPr lang="en-US" dirty="0"/>
              <a:t> influence </a:t>
            </a:r>
            <a:r>
              <a:rPr lang="en-US" dirty="0" smtClean="0"/>
              <a:t>these factors</a:t>
            </a:r>
          </a:p>
          <a:p>
            <a:r>
              <a:rPr lang="en-US" dirty="0" smtClean="0"/>
              <a:t>African ancestry is a marker for social experiences of individual, parents and grandparents</a:t>
            </a:r>
            <a:endParaRPr lang="en-US" dirty="0"/>
          </a:p>
        </p:txBody>
      </p:sp>
      <p:pic>
        <p:nvPicPr>
          <p:cNvPr id="4" name="Picture 3" descr="OR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68675"/>
            <a:ext cx="4870667" cy="2640983"/>
          </a:xfrm>
          <a:prstGeom prst="rect">
            <a:avLst/>
          </a:prstGeom>
        </p:spPr>
      </p:pic>
      <p:sp>
        <p:nvSpPr>
          <p:cNvPr id="5" name="TextBox 4"/>
          <p:cNvSpPr txBox="1"/>
          <p:nvPr/>
        </p:nvSpPr>
        <p:spPr>
          <a:xfrm>
            <a:off x="438998" y="4784164"/>
            <a:ext cx="3877356" cy="261610"/>
          </a:xfrm>
          <a:prstGeom prst="rect">
            <a:avLst/>
          </a:prstGeom>
          <a:noFill/>
        </p:spPr>
        <p:txBody>
          <a:bodyPr wrap="square" rtlCol="0">
            <a:spAutoFit/>
          </a:bodyPr>
          <a:lstStyle/>
          <a:p>
            <a:pPr algn="r"/>
            <a:r>
              <a:rPr lang="en-US" sz="1100" dirty="0"/>
              <a:t>Marden, </a:t>
            </a:r>
            <a:r>
              <a:rPr lang="en-US" sz="1100" dirty="0" smtClean="0"/>
              <a:t>Walter, Kaufman, &amp; Glymour</a:t>
            </a:r>
            <a:r>
              <a:rPr lang="en-US" sz="1100" dirty="0"/>
              <a:t>, </a:t>
            </a:r>
            <a:r>
              <a:rPr lang="en-US" sz="1100" dirty="0" smtClean="0"/>
              <a:t>(2016)</a:t>
            </a:r>
          </a:p>
        </p:txBody>
      </p:sp>
      <p:sp>
        <p:nvSpPr>
          <p:cNvPr id="7" name="TextBox 6"/>
          <p:cNvSpPr txBox="1"/>
          <p:nvPr/>
        </p:nvSpPr>
        <p:spPr>
          <a:xfrm>
            <a:off x="555361" y="5815611"/>
            <a:ext cx="7901292" cy="507831"/>
          </a:xfrm>
          <a:prstGeom prst="rect">
            <a:avLst/>
          </a:prstGeom>
          <a:noFill/>
        </p:spPr>
        <p:txBody>
          <a:bodyPr wrap="square" rtlCol="0">
            <a:spAutoFit/>
          </a:bodyPr>
          <a:lstStyle/>
          <a:p>
            <a:r>
              <a:rPr lang="en-US" sz="1350" dirty="0"/>
              <a:t>Accounting for socioeconomic status eliminated the association of European ancestry with lower risk of diabetes Colombia and attenuated the association in Mexicans (Flores et al., 2009)</a:t>
            </a:r>
          </a:p>
        </p:txBody>
      </p:sp>
    </p:spTree>
    <p:extLst>
      <p:ext uri="{BB962C8B-B14F-4D97-AF65-F5344CB8AC3E}">
        <p14:creationId xmlns:p14="http://schemas.microsoft.com/office/powerpoint/2010/main" val="17656381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a:t>
            </a:r>
            <a:r>
              <a:rPr lang="en-US" dirty="0" smtClean="0"/>
              <a:t>Quality</a:t>
            </a:r>
            <a:endParaRPr lang="en-US" dirty="0"/>
          </a:p>
        </p:txBody>
      </p:sp>
      <p:sp>
        <p:nvSpPr>
          <p:cNvPr id="3" name="Content Placeholder 2"/>
          <p:cNvSpPr>
            <a:spLocks noGrp="1"/>
          </p:cNvSpPr>
          <p:nvPr>
            <p:ph idx="1"/>
          </p:nvPr>
        </p:nvSpPr>
        <p:spPr/>
        <p:txBody>
          <a:bodyPr/>
          <a:lstStyle/>
          <a:p>
            <a:r>
              <a:rPr lang="en-US" dirty="0" smtClean="0"/>
              <a:t>Educational attainment (years or credential) ignores tremendous variability in quality of schooling</a:t>
            </a:r>
          </a:p>
          <a:p>
            <a:pPr lvl="1"/>
            <a:r>
              <a:rPr lang="en-US" dirty="0" smtClean="0"/>
              <a:t>Race/ethnicity</a:t>
            </a:r>
          </a:p>
          <a:p>
            <a:pPr lvl="1"/>
            <a:r>
              <a:rPr lang="en-US" dirty="0" smtClean="0"/>
              <a:t>Geographic region</a:t>
            </a:r>
          </a:p>
          <a:p>
            <a:pPr lvl="1"/>
            <a:r>
              <a:rPr lang="en-US" dirty="0" smtClean="0"/>
              <a:t>Secular trends</a:t>
            </a:r>
            <a:endParaRPr lang="en-US" dirty="0"/>
          </a:p>
        </p:txBody>
      </p:sp>
    </p:spTree>
    <p:extLst>
      <p:ext uri="{BB962C8B-B14F-4D97-AF65-F5344CB8AC3E}">
        <p14:creationId xmlns:p14="http://schemas.microsoft.com/office/powerpoint/2010/main" val="28745017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0"/>
            <a:ext cx="8229600" cy="838200"/>
          </a:xfrm>
        </p:spPr>
        <p:txBody>
          <a:bodyPr/>
          <a:lstStyle/>
          <a:p>
            <a:r>
              <a:rPr lang="en-US">
                <a:latin typeface="Calibri" charset="0"/>
              </a:rPr>
              <a:t>Length of School Year</a:t>
            </a:r>
          </a:p>
        </p:txBody>
      </p:sp>
      <p:pic>
        <p:nvPicPr>
          <p:cNvPr id="614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39" y="606427"/>
            <a:ext cx="8958262"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1681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660400" y="138113"/>
            <a:ext cx="7772400" cy="1143000"/>
          </a:xfrm>
        </p:spPr>
        <p:txBody>
          <a:bodyPr/>
          <a:lstStyle/>
          <a:p>
            <a:pPr eaLnBrk="1" hangingPunct="1"/>
            <a:r>
              <a:rPr lang="en-US">
                <a:latin typeface="Calibri" charset="0"/>
              </a:rPr>
              <a:t>Student Teacher Ratio</a:t>
            </a:r>
          </a:p>
        </p:txBody>
      </p:sp>
      <p:graphicFrame>
        <p:nvGraphicFramePr>
          <p:cNvPr id="63490" name="Object 2"/>
          <p:cNvGraphicFramePr>
            <a:graphicFrameLocks noGrp="1" noChangeAspect="1"/>
          </p:cNvGraphicFramePr>
          <p:nvPr>
            <p:ph idx="1"/>
          </p:nvPr>
        </p:nvGraphicFramePr>
        <p:xfrm>
          <a:off x="285750" y="1071563"/>
          <a:ext cx="8686800" cy="5543550"/>
        </p:xfrm>
        <a:graphic>
          <a:graphicData uri="http://schemas.openxmlformats.org/presentationml/2006/ole">
            <mc:AlternateContent xmlns:mc="http://schemas.openxmlformats.org/markup-compatibility/2006">
              <mc:Choice xmlns:v="urn:schemas-microsoft-com:vml" Requires="v">
                <p:oleObj spid="_x0000_s2112" name="Worksheet" r:id="rId4" imgW="8687553" imgH="5541744" progId="Excel.Sheet.8">
                  <p:embed/>
                </p:oleObj>
              </mc:Choice>
              <mc:Fallback>
                <p:oleObj name="Worksheet" r:id="rId4" imgW="8687553" imgH="5541744"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1071563"/>
                        <a:ext cx="8686800" cy="554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6649595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2"/>
          <p:cNvSpPr>
            <a:spLocks noGrp="1"/>
          </p:cNvSpPr>
          <p:nvPr>
            <p:ph type="title"/>
          </p:nvPr>
        </p:nvSpPr>
        <p:spPr/>
        <p:txBody>
          <a:bodyPr/>
          <a:lstStyle/>
          <a:p>
            <a:r>
              <a:rPr lang="en-US" altLang="en-US" sz="3200" smtClean="0"/>
              <a:t>Determinants of cross-sectional language test performance</a:t>
            </a:r>
          </a:p>
        </p:txBody>
      </p:sp>
      <p:graphicFrame>
        <p:nvGraphicFramePr>
          <p:cNvPr id="44034" name="Content Placeholder 4"/>
          <p:cNvGraphicFramePr>
            <a:graphicFrameLocks noGrp="1"/>
          </p:cNvGraphicFramePr>
          <p:nvPr>
            <p:ph idx="1"/>
          </p:nvPr>
        </p:nvGraphicFramePr>
        <p:xfrm>
          <a:off x="457200" y="1601788"/>
          <a:ext cx="8229600" cy="4524375"/>
        </p:xfrm>
        <a:graphic>
          <a:graphicData uri="http://schemas.openxmlformats.org/presentationml/2006/ole">
            <mc:AlternateContent xmlns:mc="http://schemas.openxmlformats.org/markup-compatibility/2006">
              <mc:Choice xmlns:v="urn:schemas-microsoft-com:vml" Requires="v">
                <p:oleObj spid="_x0000_s14347" r:id="rId4" imgW="8230313" imgH="4523624" progId="Excel.Chart.8">
                  <p:embed/>
                </p:oleObj>
              </mc:Choice>
              <mc:Fallback>
                <p:oleObj r:id="rId4" imgW="8230313" imgH="4523624" progId="Excel.Chart.8">
                  <p:embed/>
                  <p:pic>
                    <p:nvPicPr>
                      <p:cNvPr id="44034"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01788"/>
                        <a:ext cx="8229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1066800" y="6375400"/>
            <a:ext cx="5181600" cy="254000"/>
          </a:xfrm>
          <a:prstGeom prst="rect">
            <a:avLst/>
          </a:prstGeom>
          <a:noFill/>
        </p:spPr>
        <p:txBody>
          <a:bodyPr>
            <a:spAutoFit/>
          </a:bodyPr>
          <a:lstStyle/>
          <a:p>
            <a:pPr fontAlgn="auto">
              <a:spcBef>
                <a:spcPts val="0"/>
              </a:spcBef>
              <a:spcAft>
                <a:spcPts val="0"/>
              </a:spcAft>
              <a:defRPr/>
            </a:pPr>
            <a:r>
              <a:rPr lang="en-US" sz="1050">
                <a:latin typeface="+mn-lt"/>
                <a:ea typeface="+mn-ea"/>
              </a:rPr>
              <a:t>All models are adjusted for age and sex</a:t>
            </a:r>
          </a:p>
        </p:txBody>
      </p:sp>
      <p:sp>
        <p:nvSpPr>
          <p:cNvPr id="44036" name="TextBox 1"/>
          <p:cNvSpPr txBox="1">
            <a:spLocks noChangeArrowheads="1"/>
          </p:cNvSpPr>
          <p:nvPr/>
        </p:nvSpPr>
        <p:spPr bwMode="auto">
          <a:xfrm>
            <a:off x="1219200" y="2971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Calibri" panose="020F0502020204030204" pitchFamily="34" charset="0"/>
              </a:rPr>
              <a:t>***</a:t>
            </a:r>
          </a:p>
        </p:txBody>
      </p:sp>
      <p:sp>
        <p:nvSpPr>
          <p:cNvPr id="44037" name="TextBox 2"/>
          <p:cNvSpPr txBox="1">
            <a:spLocks noChangeArrowheads="1"/>
          </p:cNvSpPr>
          <p:nvPr/>
        </p:nvSpPr>
        <p:spPr bwMode="auto">
          <a:xfrm>
            <a:off x="2743200" y="3657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Calibri" panose="020F0502020204030204" pitchFamily="34" charset="0"/>
              </a:rPr>
              <a:t>***</a:t>
            </a:r>
          </a:p>
        </p:txBody>
      </p:sp>
      <p:sp>
        <p:nvSpPr>
          <p:cNvPr id="44038" name="TextBox 3"/>
          <p:cNvSpPr txBox="1">
            <a:spLocks noChangeArrowheads="1"/>
          </p:cNvSpPr>
          <p:nvPr/>
        </p:nvSpPr>
        <p:spPr bwMode="auto">
          <a:xfrm>
            <a:off x="3124200" y="1981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Calibri" panose="020F0502020204030204" pitchFamily="34" charset="0"/>
              </a:rPr>
              <a:t>***</a:t>
            </a:r>
          </a:p>
        </p:txBody>
      </p:sp>
      <p:sp>
        <p:nvSpPr>
          <p:cNvPr id="44039" name="TextBox 4"/>
          <p:cNvSpPr txBox="1">
            <a:spLocks noChangeArrowheads="1"/>
          </p:cNvSpPr>
          <p:nvPr/>
        </p:nvSpPr>
        <p:spPr bwMode="auto">
          <a:xfrm>
            <a:off x="4648200" y="2438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Calibri" panose="020F0502020204030204" pitchFamily="34" charset="0"/>
              </a:rPr>
              <a:t>***</a:t>
            </a:r>
          </a:p>
        </p:txBody>
      </p:sp>
      <p:sp>
        <p:nvSpPr>
          <p:cNvPr id="44040" name="TextBox 6"/>
          <p:cNvSpPr txBox="1">
            <a:spLocks noChangeArrowheads="1"/>
          </p:cNvSpPr>
          <p:nvPr/>
        </p:nvSpPr>
        <p:spPr bwMode="auto">
          <a:xfrm>
            <a:off x="6248400" y="3048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Calibri" panose="020F0502020204030204" pitchFamily="34" charset="0"/>
              </a:rPr>
              <a:t>***</a:t>
            </a:r>
          </a:p>
        </p:txBody>
      </p:sp>
      <p:sp>
        <p:nvSpPr>
          <p:cNvPr id="44041" name="TextBox 7"/>
          <p:cNvSpPr txBox="1">
            <a:spLocks noChangeArrowheads="1"/>
          </p:cNvSpPr>
          <p:nvPr/>
        </p:nvSpPr>
        <p:spPr bwMode="auto">
          <a:xfrm>
            <a:off x="6781800" y="3124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Calibri" panose="020F0502020204030204" pitchFamily="34" charset="0"/>
              </a:rPr>
              <a:t>***</a:t>
            </a:r>
          </a:p>
        </p:txBody>
      </p:sp>
      <p:sp>
        <p:nvSpPr>
          <p:cNvPr id="44042" name="TextBox 4"/>
          <p:cNvSpPr txBox="1">
            <a:spLocks noChangeArrowheads="1"/>
          </p:cNvSpPr>
          <p:nvPr/>
        </p:nvSpPr>
        <p:spPr bwMode="auto">
          <a:xfrm>
            <a:off x="4953000" y="2895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Calibri" panose="020F0502020204030204" pitchFamily="34" charset="0"/>
              </a:rPr>
              <a:t>***</a:t>
            </a:r>
          </a:p>
        </p:txBody>
      </p:sp>
      <p:sp>
        <p:nvSpPr>
          <p:cNvPr id="44043" name="TextBox 6"/>
          <p:cNvSpPr txBox="1">
            <a:spLocks noChangeArrowheads="1"/>
          </p:cNvSpPr>
          <p:nvPr/>
        </p:nvSpPr>
        <p:spPr bwMode="auto">
          <a:xfrm>
            <a:off x="6553200" y="3276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Calibri" panose="020F0502020204030204" pitchFamily="34" charset="0"/>
              </a:rPr>
              <a:t>***</a:t>
            </a:r>
          </a:p>
        </p:txBody>
      </p:sp>
    </p:spTree>
    <p:extLst>
      <p:ext uri="{BB962C8B-B14F-4D97-AF65-F5344CB8AC3E}">
        <p14:creationId xmlns:p14="http://schemas.microsoft.com/office/powerpoint/2010/main" val="436084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1" y="381640"/>
            <a:ext cx="8493120" cy="414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2000" b="1" dirty="0">
                <a:latin typeface="Arial" charset="0"/>
              </a:rPr>
              <a:t>Alabama counties of residence during participants</a:t>
            </a:r>
            <a:r>
              <a:rPr lang="en-GB" altLang="en-GB" sz="2000" b="1" dirty="0">
                <a:latin typeface="Arial" charset="0"/>
              </a:rPr>
              <a:t>’</a:t>
            </a:r>
            <a:r>
              <a:rPr lang="en-GB" sz="2000" b="1" dirty="0">
                <a:latin typeface="Arial" charset="0"/>
              </a:rPr>
              <a:t> childhood </a:t>
            </a:r>
            <a:r>
              <a:rPr lang="en-GB" sz="2000" b="1" dirty="0" smtClean="0">
                <a:latin typeface="Arial" charset="0"/>
              </a:rPr>
              <a:t>schooling</a:t>
            </a:r>
            <a:endParaRPr lang="en-GB" sz="2000" b="1" dirty="0">
              <a:latin typeface="Arial"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2462" y="996969"/>
            <a:ext cx="3651840" cy="489363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4286041" y="5972307"/>
            <a:ext cx="3918239" cy="3096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200" b="1" dirty="0">
                <a:latin typeface="Arial" charset="0"/>
              </a:rPr>
              <a:t>Michael Crowe et al. J </a:t>
            </a:r>
            <a:r>
              <a:rPr lang="en-GB" sz="1200" b="1" dirty="0" err="1">
                <a:latin typeface="Arial" charset="0"/>
              </a:rPr>
              <a:t>Gerontol</a:t>
            </a:r>
            <a:r>
              <a:rPr lang="en-GB" sz="1200" b="1" dirty="0">
                <a:latin typeface="Arial" charset="0"/>
              </a:rPr>
              <a:t> A </a:t>
            </a:r>
            <a:r>
              <a:rPr lang="en-GB" sz="1200" b="1" dirty="0" err="1">
                <a:latin typeface="Arial" charset="0"/>
              </a:rPr>
              <a:t>Biol</a:t>
            </a:r>
            <a:r>
              <a:rPr lang="en-GB" sz="1200" b="1" dirty="0">
                <a:latin typeface="Arial" charset="0"/>
              </a:rPr>
              <a:t> </a:t>
            </a:r>
            <a:r>
              <a:rPr lang="en-GB" sz="1200" b="1" dirty="0" err="1">
                <a:latin typeface="Arial" charset="0"/>
              </a:rPr>
              <a:t>Sci</a:t>
            </a:r>
            <a:r>
              <a:rPr lang="en-GB" sz="1200" b="1" dirty="0">
                <a:latin typeface="Arial" charset="0"/>
              </a:rPr>
              <a:t> Med </a:t>
            </a:r>
            <a:r>
              <a:rPr lang="en-GB" sz="1200" b="1" dirty="0" err="1">
                <a:latin typeface="Arial" charset="0"/>
              </a:rPr>
              <a:t>Sci</a:t>
            </a:r>
            <a:r>
              <a:rPr lang="en-GB" sz="1200" b="1" dirty="0">
                <a:latin typeface="Arial" charset="0"/>
              </a:rPr>
              <a:t> </a:t>
            </a:r>
            <a:r>
              <a:rPr lang="en-GB" sz="1200" b="1" dirty="0" smtClean="0">
                <a:latin typeface="Arial" charset="0"/>
              </a:rPr>
              <a:t>2012</a:t>
            </a:r>
            <a:endParaRPr lang="en-GB" sz="1200" b="1" dirty="0">
              <a:latin typeface="Arial" charset="0"/>
            </a:endParaRPr>
          </a:p>
        </p:txBody>
      </p:sp>
      <p:sp>
        <p:nvSpPr>
          <p:cNvPr id="3" name="Rectangle 2"/>
          <p:cNvSpPr/>
          <p:nvPr/>
        </p:nvSpPr>
        <p:spPr>
          <a:xfrm>
            <a:off x="131924" y="1458115"/>
            <a:ext cx="4572000" cy="4893647"/>
          </a:xfrm>
          <a:prstGeom prst="rect">
            <a:avLst/>
          </a:prstGeom>
        </p:spPr>
        <p:txBody>
          <a:bodyPr>
            <a:spAutoFit/>
          </a:bodyPr>
          <a:lstStyle/>
          <a:p>
            <a:pPr marL="285750" indent="-285750">
              <a:buFont typeface="Arial"/>
              <a:buChar char="•"/>
            </a:pPr>
            <a:r>
              <a:rPr lang="en-US" sz="2400" dirty="0" smtClean="0"/>
              <a:t>Student</a:t>
            </a:r>
            <a:r>
              <a:rPr lang="en-US" sz="2400" dirty="0"/>
              <a:t>–teacher ratio </a:t>
            </a:r>
            <a:r>
              <a:rPr lang="en-US" sz="2400" dirty="0" smtClean="0"/>
              <a:t>and school </a:t>
            </a:r>
            <a:r>
              <a:rPr lang="en-US" sz="2400" dirty="0"/>
              <a:t>year </a:t>
            </a:r>
            <a:r>
              <a:rPr lang="en-US" sz="2400" dirty="0" smtClean="0"/>
              <a:t>length, not expenditures, were associated </a:t>
            </a:r>
            <a:r>
              <a:rPr lang="en-US" sz="2400" dirty="0"/>
              <a:t>with </a:t>
            </a:r>
            <a:r>
              <a:rPr lang="en-US" sz="2400" dirty="0" smtClean="0"/>
              <a:t>baseline cognitive function</a:t>
            </a:r>
          </a:p>
          <a:p>
            <a:pPr marL="285750" indent="-285750">
              <a:buFont typeface="Arial"/>
              <a:buChar char="•"/>
            </a:pPr>
            <a:r>
              <a:rPr lang="en-US" sz="2400" dirty="0" smtClean="0"/>
              <a:t>Independent of education </a:t>
            </a:r>
            <a:r>
              <a:rPr lang="en-US" sz="2400" dirty="0"/>
              <a:t>level, age, race, gender, income, reading ability, vascular risk factors, and health </a:t>
            </a:r>
            <a:r>
              <a:rPr lang="en-US" sz="2400" dirty="0" smtClean="0"/>
              <a:t>behaviors</a:t>
            </a:r>
          </a:p>
          <a:p>
            <a:pPr marL="285750" indent="-285750">
              <a:buFont typeface="Arial"/>
              <a:buChar char="•"/>
            </a:pPr>
            <a:r>
              <a:rPr lang="en-US" sz="2400" dirty="0"/>
              <a:t>A</a:t>
            </a:r>
            <a:r>
              <a:rPr lang="en-US" sz="2400" dirty="0" smtClean="0"/>
              <a:t>ssociations </a:t>
            </a:r>
            <a:r>
              <a:rPr lang="en-US" sz="2400" dirty="0"/>
              <a:t>were stronger in those with lower levels of education (≤12 years</a:t>
            </a:r>
            <a:r>
              <a:rPr lang="en-US" sz="2400" dirty="0" smtClean="0"/>
              <a:t>)</a:t>
            </a:r>
          </a:p>
          <a:p>
            <a:pPr marL="285750" indent="-285750">
              <a:buFont typeface="Arial"/>
              <a:buChar char="•"/>
            </a:pPr>
            <a:r>
              <a:rPr lang="en-US" sz="2400" dirty="0" smtClean="0"/>
              <a:t>Not related to 4</a:t>
            </a:r>
            <a:r>
              <a:rPr lang="en-US" sz="2400" dirty="0"/>
              <a:t>-year change in cognitive function </a:t>
            </a:r>
          </a:p>
        </p:txBody>
      </p:sp>
    </p:spTree>
    <p:extLst>
      <p:ext uri="{BB962C8B-B14F-4D97-AF65-F5344CB8AC3E}">
        <p14:creationId xmlns:p14="http://schemas.microsoft.com/office/powerpoint/2010/main" val="31237967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4046"/>
            <a:ext cx="8991600" cy="1143000"/>
          </a:xfrm>
        </p:spPr>
        <p:txBody>
          <a:bodyPr>
            <a:normAutofit fontScale="90000"/>
          </a:bodyPr>
          <a:lstStyle/>
          <a:p>
            <a:r>
              <a:rPr lang="en-US" dirty="0" smtClean="0"/>
              <a:t>Racial disparities by US region of primary school education in HRS</a:t>
            </a:r>
            <a:endParaRPr lang="en-US" dirty="0"/>
          </a:p>
        </p:txBody>
      </p:sp>
      <p:pic>
        <p:nvPicPr>
          <p:cNvPr id="4" name="Picture 3"/>
          <p:cNvPicPr>
            <a:picLocks noChangeAspect="1"/>
          </p:cNvPicPr>
          <p:nvPr/>
        </p:nvPicPr>
        <p:blipFill>
          <a:blip r:embed="rId2"/>
          <a:stretch>
            <a:fillRect/>
          </a:stretch>
        </p:blipFill>
        <p:spPr>
          <a:xfrm>
            <a:off x="778593" y="1470887"/>
            <a:ext cx="7537992" cy="4781439"/>
          </a:xfrm>
          <a:prstGeom prst="rect">
            <a:avLst/>
          </a:prstGeom>
        </p:spPr>
      </p:pic>
      <p:sp>
        <p:nvSpPr>
          <p:cNvPr id="5" name="TextBox 4"/>
          <p:cNvSpPr txBox="1"/>
          <p:nvPr/>
        </p:nvSpPr>
        <p:spPr>
          <a:xfrm>
            <a:off x="778593" y="6516524"/>
            <a:ext cx="8382000" cy="369332"/>
          </a:xfrm>
          <a:prstGeom prst="rect">
            <a:avLst/>
          </a:prstGeom>
          <a:noFill/>
        </p:spPr>
        <p:txBody>
          <a:bodyPr wrap="square" rtlCol="0">
            <a:spAutoFit/>
          </a:bodyPr>
          <a:lstStyle/>
          <a:p>
            <a:pPr algn="r"/>
            <a:r>
              <a:rPr lang="en-US" dirty="0" smtClean="0"/>
              <a:t>Liu, Glymour, Zahodne, Weiss, &amp; Manly, </a:t>
            </a:r>
            <a:r>
              <a:rPr lang="en-US" i="1" dirty="0" smtClean="0"/>
              <a:t>JINS</a:t>
            </a:r>
            <a:r>
              <a:rPr lang="en-US" dirty="0" smtClean="0"/>
              <a:t> (2015)</a:t>
            </a:r>
            <a:endParaRPr lang="en-US" i="1" dirty="0"/>
          </a:p>
        </p:txBody>
      </p:sp>
    </p:spTree>
    <p:extLst>
      <p:ext uri="{BB962C8B-B14F-4D97-AF65-F5344CB8AC3E}">
        <p14:creationId xmlns:p14="http://schemas.microsoft.com/office/powerpoint/2010/main" val="2865088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1678781" y="997745"/>
            <a:ext cx="5829300" cy="708422"/>
          </a:xfrm>
        </p:spPr>
        <p:txBody>
          <a:bodyPr>
            <a:normAutofit fontScale="90000"/>
          </a:bodyPr>
          <a:lstStyle/>
          <a:p>
            <a:pPr eaLnBrk="1" hangingPunct="1"/>
            <a:r>
              <a:rPr lang="en-US" smtClean="0">
                <a:ea typeface="ＭＳ Ｐゴシック" panose="020B0600070205080204" pitchFamily="34" charset="-128"/>
              </a:rPr>
              <a:t>Reading level and Memory</a:t>
            </a:r>
          </a:p>
        </p:txBody>
      </p:sp>
      <p:sp>
        <p:nvSpPr>
          <p:cNvPr id="88066" name="Rectangle 3"/>
          <p:cNvSpPr>
            <a:spLocks noChangeArrowheads="1"/>
          </p:cNvSpPr>
          <p:nvPr/>
        </p:nvSpPr>
        <p:spPr bwMode="auto">
          <a:xfrm>
            <a:off x="2149079" y="2065735"/>
            <a:ext cx="685800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350">
              <a:latin typeface="Calibri" panose="020F0502020204030204" pitchFamily="34" charset="0"/>
            </a:endParaRPr>
          </a:p>
        </p:txBody>
      </p:sp>
      <p:graphicFrame>
        <p:nvGraphicFramePr>
          <p:cNvPr id="88067" name="Object 4"/>
          <p:cNvGraphicFramePr>
            <a:graphicFrameLocks noChangeAspect="1"/>
          </p:cNvGraphicFramePr>
          <p:nvPr/>
        </p:nvGraphicFramePr>
        <p:xfrm>
          <a:off x="1143000" y="1782366"/>
          <a:ext cx="6773466" cy="3810000"/>
        </p:xfrm>
        <a:graphic>
          <a:graphicData uri="http://schemas.openxmlformats.org/presentationml/2006/ole">
            <mc:AlternateContent xmlns:mc="http://schemas.openxmlformats.org/markup-compatibility/2006">
              <mc:Choice xmlns:v="urn:schemas-microsoft-com:vml" Requires="v">
                <p:oleObj spid="_x0000_s11276" r:id="rId4" imgW="9035055" imgH="5084505" progId="Excel.Chart.8">
                  <p:embed/>
                </p:oleObj>
              </mc:Choice>
              <mc:Fallback>
                <p:oleObj r:id="rId4" imgW="9035055" imgH="5084505" progId="Excel.Chart.8">
                  <p:embed/>
                  <p:pic>
                    <p:nvPicPr>
                      <p:cNvPr id="8806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782366"/>
                        <a:ext cx="6773466"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88068" name="TextBox 5"/>
          <p:cNvSpPr txBox="1">
            <a:spLocks noChangeArrowheads="1"/>
          </p:cNvSpPr>
          <p:nvPr/>
        </p:nvSpPr>
        <p:spPr bwMode="auto">
          <a:xfrm>
            <a:off x="5061348" y="5689998"/>
            <a:ext cx="2863453"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sz="1500">
                <a:latin typeface="Calibri" panose="020F0502020204030204" pitchFamily="34" charset="0"/>
              </a:rPr>
              <a:t>Manly et al., JCEN 2003</a:t>
            </a:r>
          </a:p>
        </p:txBody>
      </p:sp>
    </p:spTree>
    <p:extLst>
      <p:ext uri="{BB962C8B-B14F-4D97-AF65-F5344CB8AC3E}">
        <p14:creationId xmlns:p14="http://schemas.microsoft.com/office/powerpoint/2010/main" val="100543561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a:xfrm>
            <a:off x="457200" y="1063228"/>
            <a:ext cx="8229600" cy="536972"/>
          </a:xfrm>
        </p:spPr>
        <p:txBody>
          <a:bodyPr rtlCol="0">
            <a:normAutofit fontScale="90000"/>
          </a:bodyPr>
          <a:lstStyle/>
          <a:p>
            <a:pPr>
              <a:defRPr/>
            </a:pPr>
            <a:r>
              <a:rPr lang="en-US" dirty="0" smtClean="0">
                <a:ea typeface="+mj-ea"/>
                <a:cs typeface="+mj-cs"/>
              </a:rPr>
              <a:t>Collaborators</a:t>
            </a:r>
          </a:p>
        </p:txBody>
      </p:sp>
      <p:sp>
        <p:nvSpPr>
          <p:cNvPr id="17410" name="Content Placeholder 2"/>
          <p:cNvSpPr>
            <a:spLocks noGrp="1"/>
          </p:cNvSpPr>
          <p:nvPr>
            <p:ph idx="1"/>
          </p:nvPr>
        </p:nvSpPr>
        <p:spPr>
          <a:xfrm>
            <a:off x="685800" y="1619250"/>
            <a:ext cx="3956050" cy="2686050"/>
          </a:xfrm>
        </p:spPr>
        <p:txBody>
          <a:bodyPr>
            <a:normAutofit/>
          </a:bodyPr>
          <a:lstStyle/>
          <a:p>
            <a:pPr eaLnBrk="1" hangingPunct="1">
              <a:buFont typeface="Arial" charset="0"/>
              <a:buNone/>
            </a:pPr>
            <a:r>
              <a:rPr lang="en-US" dirty="0">
                <a:latin typeface="Calibri" charset="0"/>
              </a:rPr>
              <a:t>Maria </a:t>
            </a:r>
            <a:r>
              <a:rPr lang="en-US" dirty="0" err="1">
                <a:latin typeface="Calibri" charset="0"/>
              </a:rPr>
              <a:t>Glymour</a:t>
            </a:r>
            <a:endParaRPr lang="en-US" dirty="0">
              <a:latin typeface="Calibri" charset="0"/>
            </a:endParaRPr>
          </a:p>
          <a:p>
            <a:pPr>
              <a:buNone/>
            </a:pPr>
            <a:r>
              <a:rPr lang="en-US" dirty="0">
                <a:latin typeface="Calibri" charset="0"/>
              </a:rPr>
              <a:t>Adam Brickman</a:t>
            </a:r>
          </a:p>
          <a:p>
            <a:pPr eaLnBrk="1" hangingPunct="1">
              <a:buFont typeface="Arial" charset="0"/>
              <a:buNone/>
            </a:pPr>
            <a:r>
              <a:rPr lang="en-US" dirty="0" smtClean="0">
                <a:latin typeface="Calibri" charset="0"/>
              </a:rPr>
              <a:t>Christopher </a:t>
            </a:r>
            <a:r>
              <a:rPr lang="en-US" dirty="0">
                <a:latin typeface="Calibri" charset="0"/>
              </a:rPr>
              <a:t>Weiss</a:t>
            </a:r>
          </a:p>
          <a:p>
            <a:pPr eaLnBrk="1" hangingPunct="1">
              <a:buFont typeface="Arial" charset="0"/>
              <a:buNone/>
            </a:pPr>
            <a:r>
              <a:rPr lang="en-US" dirty="0" smtClean="0">
                <a:latin typeface="Calibri" charset="0"/>
              </a:rPr>
              <a:t>Karen </a:t>
            </a:r>
            <a:r>
              <a:rPr lang="en-US" dirty="0" err="1">
                <a:latin typeface="Calibri" charset="0"/>
              </a:rPr>
              <a:t>Siedlecki</a:t>
            </a:r>
            <a:endParaRPr lang="en-US" dirty="0">
              <a:latin typeface="Calibri" charset="0"/>
            </a:endParaRPr>
          </a:p>
          <a:p>
            <a:pPr eaLnBrk="1" hangingPunct="1">
              <a:buFont typeface="Arial" charset="0"/>
              <a:buNone/>
            </a:pPr>
            <a:r>
              <a:rPr lang="en-US" dirty="0" smtClean="0">
                <a:latin typeface="Calibri" charset="0"/>
              </a:rPr>
              <a:t>Wei-Ming Watson</a:t>
            </a:r>
            <a:endParaRPr lang="en-US" dirty="0">
              <a:latin typeface="Calibri" charset="0"/>
            </a:endParaRPr>
          </a:p>
          <a:p>
            <a:pPr eaLnBrk="1" hangingPunct="1">
              <a:buFont typeface="Arial" charset="0"/>
              <a:buNone/>
            </a:pPr>
            <a:endParaRPr lang="en-US" dirty="0">
              <a:latin typeface="Calibri" charset="0"/>
            </a:endParaRPr>
          </a:p>
        </p:txBody>
      </p:sp>
      <p:sp>
        <p:nvSpPr>
          <p:cNvPr id="4" name="Title 1"/>
          <p:cNvSpPr txBox="1">
            <a:spLocks/>
          </p:cNvSpPr>
          <p:nvPr/>
        </p:nvSpPr>
        <p:spPr bwMode="auto">
          <a:xfrm>
            <a:off x="533400" y="4559301"/>
            <a:ext cx="8229600" cy="536972"/>
          </a:xfrm>
          <a:prstGeom prst="rect">
            <a:avLst/>
          </a:prstGeom>
          <a:noFill/>
          <a:ln w="9525">
            <a:noFill/>
            <a:miter lim="800000"/>
            <a:headEnd/>
            <a:tailEnd/>
          </a:ln>
        </p:spPr>
        <p:txBody>
          <a:bodyPr anchor="ctr"/>
          <a:lstStyle/>
          <a:p>
            <a:pPr algn="ctr" eaLnBrk="0" hangingPunct="0">
              <a:defRPr/>
            </a:pPr>
            <a:r>
              <a:rPr lang="en-US" sz="3300" dirty="0">
                <a:latin typeface="+mj-lt"/>
                <a:ea typeface="+mj-ea"/>
                <a:cs typeface="+mj-cs"/>
              </a:rPr>
              <a:t>Supported by</a:t>
            </a:r>
          </a:p>
        </p:txBody>
      </p:sp>
      <p:sp>
        <p:nvSpPr>
          <p:cNvPr id="17412" name="Content Placeholder 2"/>
          <p:cNvSpPr txBox="1">
            <a:spLocks/>
          </p:cNvSpPr>
          <p:nvPr/>
        </p:nvSpPr>
        <p:spPr bwMode="auto">
          <a:xfrm>
            <a:off x="609600" y="5187950"/>
            <a:ext cx="82296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dirty="0">
                <a:latin typeface="Calibri" charset="0"/>
              </a:rPr>
              <a:t>NIA R01 </a:t>
            </a:r>
            <a:r>
              <a:rPr lang="en-US" dirty="0" smtClean="0">
                <a:latin typeface="Calibri" charset="0"/>
              </a:rPr>
              <a:t>AG16206, AG028786</a:t>
            </a:r>
            <a:r>
              <a:rPr lang="en-US" dirty="0">
                <a:latin typeface="Calibri" charset="0"/>
              </a:rPr>
              <a:t>, </a:t>
            </a:r>
            <a:r>
              <a:rPr lang="en-US" dirty="0" smtClean="0">
                <a:latin typeface="Calibri" charset="0"/>
              </a:rPr>
              <a:t>RF1 </a:t>
            </a:r>
            <a:r>
              <a:rPr lang="en-US" dirty="0">
                <a:latin typeface="Calibri" charset="0"/>
              </a:rPr>
              <a:t>AG054070 (PI: Manly)</a:t>
            </a:r>
          </a:p>
          <a:p>
            <a:pPr>
              <a:spcBef>
                <a:spcPct val="20000"/>
              </a:spcBef>
              <a:buFont typeface="Arial" charset="0"/>
              <a:buChar char="•"/>
            </a:pPr>
            <a:r>
              <a:rPr lang="en-US" dirty="0">
                <a:latin typeface="Calibri" charset="0"/>
              </a:rPr>
              <a:t>NIA R01 AG037212 (PI: </a:t>
            </a:r>
            <a:r>
              <a:rPr lang="en-US" dirty="0" err="1">
                <a:latin typeface="Calibri" charset="0"/>
              </a:rPr>
              <a:t>Mayeux</a:t>
            </a:r>
            <a:r>
              <a:rPr lang="en-US" dirty="0">
                <a:latin typeface="Calibri" charset="0"/>
              </a:rPr>
              <a:t>) </a:t>
            </a:r>
          </a:p>
        </p:txBody>
      </p:sp>
      <p:sp>
        <p:nvSpPr>
          <p:cNvPr id="17413" name="Content Placeholder 2"/>
          <p:cNvSpPr txBox="1">
            <a:spLocks/>
          </p:cNvSpPr>
          <p:nvPr/>
        </p:nvSpPr>
        <p:spPr bwMode="auto">
          <a:xfrm>
            <a:off x="5137150" y="1574800"/>
            <a:ext cx="3505200" cy="268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None/>
            </a:pPr>
            <a:r>
              <a:rPr lang="en-US" sz="2800" dirty="0" smtClean="0">
                <a:latin typeface="Calibri" charset="0"/>
              </a:rPr>
              <a:t>Laura Zahodne</a:t>
            </a:r>
            <a:endParaRPr lang="en-US" sz="2800" dirty="0">
              <a:latin typeface="Calibri" charset="0"/>
            </a:endParaRPr>
          </a:p>
          <a:p>
            <a:pPr eaLnBrk="1" hangingPunct="1">
              <a:spcBef>
                <a:spcPct val="20000"/>
              </a:spcBef>
              <a:buFont typeface="Arial" charset="0"/>
              <a:buNone/>
            </a:pPr>
            <a:r>
              <a:rPr lang="en-US" sz="2800" dirty="0" err="1">
                <a:latin typeface="Calibri" charset="0"/>
              </a:rPr>
              <a:t>Sze</a:t>
            </a:r>
            <a:r>
              <a:rPr lang="en-US" sz="2800" dirty="0">
                <a:latin typeface="Calibri" charset="0"/>
              </a:rPr>
              <a:t> Liu</a:t>
            </a:r>
          </a:p>
          <a:p>
            <a:pPr eaLnBrk="1" hangingPunct="1">
              <a:spcBef>
                <a:spcPct val="20000"/>
              </a:spcBef>
              <a:buFont typeface="Arial" charset="0"/>
              <a:buNone/>
            </a:pPr>
            <a:r>
              <a:rPr lang="en-US" sz="2800" dirty="0">
                <a:latin typeface="Calibri" charset="0"/>
              </a:rPr>
              <a:t>Yaakov Stern</a:t>
            </a:r>
          </a:p>
          <a:p>
            <a:pPr eaLnBrk="1" hangingPunct="1">
              <a:spcBef>
                <a:spcPct val="20000"/>
              </a:spcBef>
              <a:buFont typeface="Arial" charset="0"/>
              <a:buNone/>
            </a:pPr>
            <a:r>
              <a:rPr lang="en-US" sz="2800" dirty="0">
                <a:latin typeface="Calibri" charset="0"/>
              </a:rPr>
              <a:t>Richard </a:t>
            </a:r>
            <a:r>
              <a:rPr lang="en-US" sz="2800" dirty="0" err="1">
                <a:latin typeface="Calibri" charset="0"/>
              </a:rPr>
              <a:t>Mayeux</a:t>
            </a:r>
            <a:endParaRPr lang="en-US" sz="2800" dirty="0">
              <a:latin typeface="Calibri" charset="0"/>
            </a:endParaRPr>
          </a:p>
          <a:p>
            <a:pPr eaLnBrk="1" hangingPunct="1">
              <a:spcBef>
                <a:spcPct val="20000"/>
              </a:spcBef>
              <a:buFont typeface="Arial" charset="0"/>
              <a:buNone/>
            </a:pPr>
            <a:r>
              <a:rPr lang="en-US" sz="2800" dirty="0">
                <a:latin typeface="Calibri" charset="0"/>
              </a:rPr>
              <a:t>Nicole </a:t>
            </a:r>
            <a:r>
              <a:rPr lang="en-US" sz="2800" dirty="0" err="1">
                <a:latin typeface="Calibri" charset="0"/>
              </a:rPr>
              <a:t>Schupf</a:t>
            </a:r>
            <a:endParaRPr lang="en-US" sz="2800" dirty="0">
              <a:latin typeface="Calibri" charset="0"/>
            </a:endParaRPr>
          </a:p>
        </p:txBody>
      </p:sp>
    </p:spTree>
    <p:extLst>
      <p:ext uri="{BB962C8B-B14F-4D97-AF65-F5344CB8AC3E}">
        <p14:creationId xmlns:p14="http://schemas.microsoft.com/office/powerpoint/2010/main" val="36283929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61974"/>
          </a:xfrm>
        </p:spPr>
        <p:txBody>
          <a:bodyPr>
            <a:normAutofit fontScale="90000"/>
          </a:bodyPr>
          <a:lstStyle/>
          <a:p>
            <a:r>
              <a:rPr lang="en-US" dirty="0" smtClean="0"/>
              <a:t>Disparities in WHICAP</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33450" y="927100"/>
            <a:ext cx="7683499" cy="5791199"/>
          </a:xfrm>
          <a:prstGeom prst="rect">
            <a:avLst/>
          </a:prstGeom>
          <a:noFill/>
          <a:ln>
            <a:noFill/>
          </a:ln>
        </p:spPr>
      </p:pic>
      <p:sp>
        <p:nvSpPr>
          <p:cNvPr id="5" name="TextBox 4"/>
          <p:cNvSpPr txBox="1"/>
          <p:nvPr/>
        </p:nvSpPr>
        <p:spPr>
          <a:xfrm>
            <a:off x="6838950" y="6518701"/>
            <a:ext cx="2381249" cy="307777"/>
          </a:xfrm>
          <a:prstGeom prst="rect">
            <a:avLst/>
          </a:prstGeom>
          <a:noFill/>
        </p:spPr>
        <p:txBody>
          <a:bodyPr wrap="square" rtlCol="0">
            <a:spAutoFit/>
          </a:bodyPr>
          <a:lstStyle/>
          <a:p>
            <a:r>
              <a:rPr lang="en-US" sz="1400" dirty="0" smtClean="0"/>
              <a:t>Watson et al., in preparation</a:t>
            </a:r>
            <a:endParaRPr lang="en-US" sz="1400" dirty="0"/>
          </a:p>
        </p:txBody>
      </p:sp>
    </p:spTree>
    <p:extLst>
      <p:ext uri="{BB962C8B-B14F-4D97-AF65-F5344CB8AC3E}">
        <p14:creationId xmlns:p14="http://schemas.microsoft.com/office/powerpoint/2010/main" val="39017389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12727"/>
            <a:ext cx="7886700" cy="746124"/>
          </a:xfrm>
        </p:spPr>
        <p:txBody>
          <a:bodyPr>
            <a:normAutofit/>
          </a:bodyPr>
          <a:lstStyle/>
          <a:p>
            <a:r>
              <a:rPr lang="en-US" sz="3600" dirty="0" smtClean="0"/>
              <a:t>Mechanisms of AD Disparities in WHICAP</a:t>
            </a:r>
            <a:endParaRPr lang="en-US" sz="3600"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52549" y="972007"/>
            <a:ext cx="8731250" cy="5549899"/>
          </a:xfrm>
          <a:prstGeom prst="rect">
            <a:avLst/>
          </a:prstGeom>
          <a:noFill/>
          <a:ln>
            <a:noFill/>
          </a:ln>
        </p:spPr>
      </p:pic>
      <p:sp>
        <p:nvSpPr>
          <p:cNvPr id="5" name="TextBox 4"/>
          <p:cNvSpPr txBox="1"/>
          <p:nvPr/>
        </p:nvSpPr>
        <p:spPr>
          <a:xfrm>
            <a:off x="6838950" y="6512123"/>
            <a:ext cx="2381249" cy="307777"/>
          </a:xfrm>
          <a:prstGeom prst="rect">
            <a:avLst/>
          </a:prstGeom>
          <a:noFill/>
        </p:spPr>
        <p:txBody>
          <a:bodyPr wrap="square" rtlCol="0">
            <a:spAutoFit/>
          </a:bodyPr>
          <a:lstStyle/>
          <a:p>
            <a:r>
              <a:rPr lang="en-US" sz="1400" dirty="0" smtClean="0"/>
              <a:t>Watson et al., in preparation</a:t>
            </a:r>
            <a:endParaRPr lang="en-US" sz="1400" dirty="0"/>
          </a:p>
        </p:txBody>
      </p:sp>
      <p:sp>
        <p:nvSpPr>
          <p:cNvPr id="3" name="Oval 2"/>
          <p:cNvSpPr/>
          <p:nvPr/>
        </p:nvSpPr>
        <p:spPr>
          <a:xfrm>
            <a:off x="7400720" y="1414361"/>
            <a:ext cx="1322262" cy="2960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471512" y="6254979"/>
            <a:ext cx="1299650" cy="3442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05271" y="1613896"/>
            <a:ext cx="1299650" cy="3442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05271" y="5693613"/>
            <a:ext cx="1299650" cy="7335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571999" y="5463828"/>
            <a:ext cx="1433272" cy="4528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184902" y="3212971"/>
            <a:ext cx="1433272" cy="8400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244711" y="4383148"/>
            <a:ext cx="1433272" cy="3752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3394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5208"/>
            <a:ext cx="7886700" cy="989112"/>
          </a:xfrm>
        </p:spPr>
        <p:txBody>
          <a:bodyPr>
            <a:normAutofit/>
          </a:bodyPr>
          <a:lstStyle/>
          <a:p>
            <a:r>
              <a:rPr lang="en-US" sz="3600" dirty="0" smtClean="0"/>
              <a:t>Secular Trends in AD incidence by race</a:t>
            </a:r>
            <a:br>
              <a:rPr lang="en-US" sz="3600" dirty="0" smtClean="0"/>
            </a:br>
            <a:r>
              <a:rPr lang="en-US" sz="2800" dirty="0" err="1" smtClean="0"/>
              <a:t>Schupf</a:t>
            </a:r>
            <a:r>
              <a:rPr lang="en-US" sz="2800" dirty="0" smtClean="0"/>
              <a:t> et al., under review</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3545879"/>
              </p:ext>
            </p:extLst>
          </p:nvPr>
        </p:nvGraphicFramePr>
        <p:xfrm>
          <a:off x="628650" y="1134320"/>
          <a:ext cx="8179686" cy="4744838"/>
        </p:xfrm>
        <a:graphic>
          <a:graphicData uri="http://schemas.openxmlformats.org/drawingml/2006/table">
            <a:tbl>
              <a:tblPr firstRow="1" firstCol="1" bandRow="1"/>
              <a:tblGrid>
                <a:gridCol w="2348952">
                  <a:extLst>
                    <a:ext uri="{9D8B030D-6E8A-4147-A177-3AD203B41FA5}">
                      <a16:colId xmlns:a16="http://schemas.microsoft.com/office/drawing/2014/main" val="20000"/>
                    </a:ext>
                  </a:extLst>
                </a:gridCol>
                <a:gridCol w="1999109">
                  <a:extLst>
                    <a:ext uri="{9D8B030D-6E8A-4147-A177-3AD203B41FA5}">
                      <a16:colId xmlns:a16="http://schemas.microsoft.com/office/drawing/2014/main" val="20001"/>
                    </a:ext>
                  </a:extLst>
                </a:gridCol>
                <a:gridCol w="1999109">
                  <a:extLst>
                    <a:ext uri="{9D8B030D-6E8A-4147-A177-3AD203B41FA5}">
                      <a16:colId xmlns:a16="http://schemas.microsoft.com/office/drawing/2014/main" val="20002"/>
                    </a:ext>
                  </a:extLst>
                </a:gridCol>
                <a:gridCol w="1832516">
                  <a:extLst>
                    <a:ext uri="{9D8B030D-6E8A-4147-A177-3AD203B41FA5}">
                      <a16:colId xmlns:a16="http://schemas.microsoft.com/office/drawing/2014/main" val="20003"/>
                    </a:ext>
                  </a:extLst>
                </a:gridCol>
              </a:tblGrid>
              <a:tr h="337335">
                <a:tc>
                  <a:txBody>
                    <a:bodyPr/>
                    <a:lstStyle/>
                    <a:p>
                      <a:pPr marL="0" marR="0" algn="l">
                        <a:lnSpc>
                          <a:spcPct val="150000"/>
                        </a:lnSpc>
                        <a:spcBef>
                          <a:spcPts val="0"/>
                        </a:spcBef>
                        <a:spcAft>
                          <a:spcPts val="0"/>
                        </a:spcAft>
                      </a:pPr>
                      <a:r>
                        <a:rPr lang="en-US" sz="1400" b="1" dirty="0">
                          <a:effectLst/>
                          <a:latin typeface="Arial" charset="0"/>
                          <a:ea typeface="Calibri" charset="0"/>
                        </a:rPr>
                        <a:t> </a:t>
                      </a:r>
                      <a:endParaRPr lang="en-US" sz="14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600"/>
                        </a:spcBef>
                        <a:spcAft>
                          <a:spcPts val="0"/>
                        </a:spcAft>
                      </a:pPr>
                      <a:r>
                        <a:rPr lang="en-US" sz="1400" b="1" dirty="0">
                          <a:effectLst/>
                          <a:latin typeface="Arial" charset="0"/>
                          <a:ea typeface="Calibri" charset="0"/>
                        </a:rPr>
                        <a:t>Model 1</a:t>
                      </a:r>
                      <a:endParaRPr lang="en-US" sz="14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600"/>
                        </a:spcBef>
                        <a:spcAft>
                          <a:spcPts val="0"/>
                        </a:spcAft>
                      </a:pPr>
                      <a:r>
                        <a:rPr lang="en-US" sz="1400" b="1">
                          <a:effectLst/>
                          <a:latin typeface="Arial" charset="0"/>
                          <a:ea typeface="Calibri" charset="0"/>
                        </a:rPr>
                        <a:t>Model 2</a:t>
                      </a:r>
                      <a:endParaRPr lang="en-US" sz="140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600"/>
                        </a:spcBef>
                        <a:spcAft>
                          <a:spcPts val="0"/>
                        </a:spcAft>
                      </a:pPr>
                      <a:r>
                        <a:rPr lang="en-US" sz="1400" b="1">
                          <a:effectLst/>
                          <a:latin typeface="Arial" charset="0"/>
                          <a:ea typeface="Calibri" charset="0"/>
                        </a:rPr>
                        <a:t>Model 3</a:t>
                      </a:r>
                      <a:endParaRPr lang="en-US" sz="140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7335">
                <a:tc>
                  <a:txBody>
                    <a:bodyPr/>
                    <a:lstStyle/>
                    <a:p>
                      <a:pPr marL="0" marR="0" algn="l">
                        <a:lnSpc>
                          <a:spcPct val="150000"/>
                        </a:lnSpc>
                        <a:spcBef>
                          <a:spcPts val="0"/>
                        </a:spcBef>
                        <a:spcAft>
                          <a:spcPts val="0"/>
                        </a:spcAft>
                      </a:pPr>
                      <a:r>
                        <a:rPr lang="en-US" sz="1400" b="1">
                          <a:effectLst/>
                          <a:latin typeface="Arial" charset="0"/>
                          <a:ea typeface="Calibri" charset="0"/>
                        </a:rPr>
                        <a:t> </a:t>
                      </a:r>
                      <a:endParaRPr lang="en-US" sz="140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600"/>
                        </a:spcBef>
                        <a:spcAft>
                          <a:spcPts val="0"/>
                        </a:spcAft>
                      </a:pPr>
                      <a:r>
                        <a:rPr lang="en-US" sz="1400" b="1">
                          <a:effectLst/>
                          <a:latin typeface="Arial" charset="0"/>
                          <a:ea typeface="Calibri" charset="0"/>
                        </a:rPr>
                        <a:t>HR (95%CI)</a:t>
                      </a:r>
                      <a:endParaRPr lang="en-US" sz="140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600"/>
                        </a:spcBef>
                        <a:spcAft>
                          <a:spcPts val="0"/>
                        </a:spcAft>
                      </a:pPr>
                      <a:r>
                        <a:rPr lang="en-US" sz="1400" b="1">
                          <a:effectLst/>
                          <a:latin typeface="Arial" charset="0"/>
                          <a:ea typeface="Calibri" charset="0"/>
                        </a:rPr>
                        <a:t>HR (95%CI)</a:t>
                      </a:r>
                      <a:endParaRPr lang="en-US" sz="140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600"/>
                        </a:spcBef>
                        <a:spcAft>
                          <a:spcPts val="0"/>
                        </a:spcAft>
                      </a:pPr>
                      <a:r>
                        <a:rPr lang="en-US" sz="1400" b="1">
                          <a:effectLst/>
                          <a:latin typeface="Arial" charset="0"/>
                          <a:ea typeface="Calibri" charset="0"/>
                        </a:rPr>
                        <a:t>HR (95%CI)</a:t>
                      </a:r>
                      <a:endParaRPr lang="en-US" sz="140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37335">
                <a:tc gridSpan="4">
                  <a:txBody>
                    <a:bodyPr/>
                    <a:lstStyle/>
                    <a:p>
                      <a:pPr marL="0" marR="0" algn="l">
                        <a:lnSpc>
                          <a:spcPct val="150000"/>
                        </a:lnSpc>
                        <a:spcBef>
                          <a:spcPts val="600"/>
                        </a:spcBef>
                        <a:spcAft>
                          <a:spcPts val="0"/>
                        </a:spcAft>
                      </a:pPr>
                      <a:r>
                        <a:rPr lang="en-US" sz="1400" b="1">
                          <a:effectLst/>
                          <a:latin typeface="Arial" charset="0"/>
                          <a:ea typeface="Calibri" charset="0"/>
                        </a:rPr>
                        <a:t>All Participants</a:t>
                      </a:r>
                      <a:endParaRPr lang="en-US" sz="140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37335">
                <a:tc>
                  <a:txBody>
                    <a:bodyPr/>
                    <a:lstStyle/>
                    <a:p>
                      <a:pPr marL="0" marR="0" algn="l">
                        <a:lnSpc>
                          <a:spcPct val="150000"/>
                        </a:lnSpc>
                        <a:spcBef>
                          <a:spcPts val="600"/>
                        </a:spcBef>
                        <a:spcAft>
                          <a:spcPts val="0"/>
                        </a:spcAft>
                      </a:pPr>
                      <a:r>
                        <a:rPr lang="en-US" sz="1400">
                          <a:effectLst/>
                          <a:latin typeface="Arial" charset="0"/>
                          <a:ea typeface="Calibri" charset="0"/>
                        </a:rPr>
                        <a:t>1999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600"/>
                        </a:spcBef>
                        <a:spcAft>
                          <a:spcPts val="0"/>
                        </a:spcAft>
                      </a:pPr>
                      <a:r>
                        <a:rPr lang="en-US" sz="1400" b="1" dirty="0">
                          <a:effectLst/>
                          <a:latin typeface="Arial" charset="0"/>
                          <a:ea typeface="Calibri" charset="0"/>
                        </a:rPr>
                        <a:t>0.59 (0.49-0.72)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600"/>
                        </a:spcBef>
                        <a:spcAft>
                          <a:spcPts val="0"/>
                        </a:spcAft>
                      </a:pPr>
                      <a:r>
                        <a:rPr lang="en-US" sz="1400" b="1" dirty="0" smtClean="0">
                          <a:effectLst/>
                          <a:latin typeface="Arial" charset="0"/>
                          <a:ea typeface="Calibri" charset="0"/>
                        </a:rPr>
                        <a:t>0.62 </a:t>
                      </a:r>
                      <a:r>
                        <a:rPr lang="en-US" sz="1400" b="1" dirty="0">
                          <a:effectLst/>
                          <a:latin typeface="Arial" charset="0"/>
                          <a:ea typeface="Calibri" charset="0"/>
                        </a:rPr>
                        <a:t>(0.50-0.77)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600"/>
                        </a:spcBef>
                        <a:spcAft>
                          <a:spcPts val="0"/>
                        </a:spcAft>
                      </a:pPr>
                      <a:r>
                        <a:rPr lang="en-US" sz="1400" b="1" dirty="0">
                          <a:effectLst/>
                          <a:latin typeface="Arial" charset="0"/>
                          <a:ea typeface="Calibri" charset="0"/>
                        </a:rPr>
                        <a:t>0.69 (0.55-0.86)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59483">
                <a:tc>
                  <a:txBody>
                    <a:bodyPr/>
                    <a:lstStyle/>
                    <a:p>
                      <a:pPr marL="0" marR="0" algn="l">
                        <a:lnSpc>
                          <a:spcPct val="150000"/>
                        </a:lnSpc>
                        <a:spcBef>
                          <a:spcPts val="600"/>
                        </a:spcBef>
                        <a:spcAft>
                          <a:spcPts val="0"/>
                        </a:spcAft>
                      </a:pPr>
                      <a:r>
                        <a:rPr lang="en-US" sz="1400" dirty="0">
                          <a:effectLst/>
                          <a:latin typeface="Arial" charset="0"/>
                          <a:ea typeface="Calibri" charset="0"/>
                        </a:rPr>
                        <a:t>1992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600"/>
                        </a:spcBef>
                        <a:spcAft>
                          <a:spcPts val="0"/>
                        </a:spcAft>
                      </a:pPr>
                      <a:r>
                        <a:rPr lang="en-US" sz="1400" dirty="0">
                          <a:effectLst/>
                          <a:latin typeface="Arial" charset="0"/>
                          <a:ea typeface="Calibri" charset="0"/>
                        </a:rPr>
                        <a:t>1.0 </a:t>
                      </a:r>
                      <a:r>
                        <a:rPr lang="en-US" sz="1400" dirty="0" smtClean="0">
                          <a:effectLst/>
                          <a:latin typeface="Arial" charset="0"/>
                          <a:ea typeface="Calibri" charset="0"/>
                        </a:rPr>
                        <a:t>(ref)</a:t>
                      </a:r>
                      <a:endParaRPr lang="en-US" sz="14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600"/>
                        </a:spcBef>
                        <a:spcAft>
                          <a:spcPts val="0"/>
                        </a:spcAft>
                      </a:pPr>
                      <a:r>
                        <a:rPr lang="en-US" sz="1400" dirty="0">
                          <a:effectLst/>
                          <a:latin typeface="Arial" charset="0"/>
                          <a:ea typeface="Calibri" charset="0"/>
                        </a:rPr>
                        <a:t>1.0 </a:t>
                      </a:r>
                      <a:r>
                        <a:rPr lang="en-US" sz="1400" dirty="0" smtClean="0">
                          <a:effectLst/>
                          <a:latin typeface="Arial" charset="0"/>
                          <a:ea typeface="Calibri" charset="0"/>
                        </a:rPr>
                        <a:t>(ref)</a:t>
                      </a:r>
                      <a:endParaRPr lang="en-US" sz="14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600"/>
                        </a:spcBef>
                        <a:spcAft>
                          <a:spcPts val="0"/>
                        </a:spcAft>
                      </a:pPr>
                      <a:r>
                        <a:rPr lang="en-US" sz="1400" dirty="0">
                          <a:effectLst/>
                          <a:latin typeface="Arial" charset="0"/>
                          <a:ea typeface="Calibri" charset="0"/>
                        </a:rPr>
                        <a:t>1.0 </a:t>
                      </a:r>
                      <a:r>
                        <a:rPr lang="en-US" sz="1400" dirty="0" smtClean="0">
                          <a:effectLst/>
                          <a:latin typeface="Arial" charset="0"/>
                          <a:ea typeface="Calibri" charset="0"/>
                        </a:rPr>
                        <a:t>(ref)</a:t>
                      </a:r>
                      <a:endParaRPr lang="en-US" sz="14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37335">
                <a:tc gridSpan="4">
                  <a:txBody>
                    <a:bodyPr/>
                    <a:lstStyle/>
                    <a:p>
                      <a:pPr marL="0" marR="0" algn="l">
                        <a:lnSpc>
                          <a:spcPct val="150000"/>
                        </a:lnSpc>
                        <a:spcBef>
                          <a:spcPts val="600"/>
                        </a:spcBef>
                        <a:spcAft>
                          <a:spcPts val="0"/>
                        </a:spcAft>
                      </a:pPr>
                      <a:r>
                        <a:rPr lang="en-US" sz="1400" b="1">
                          <a:effectLst/>
                          <a:latin typeface="Arial" charset="0"/>
                          <a:ea typeface="Calibri" charset="0"/>
                        </a:rPr>
                        <a:t>Non-Hispanic White</a:t>
                      </a:r>
                      <a:endParaRPr lang="en-US" sz="140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37335">
                <a:tc>
                  <a:txBody>
                    <a:bodyPr/>
                    <a:lstStyle/>
                    <a:p>
                      <a:pPr marL="0" marR="0" algn="l">
                        <a:lnSpc>
                          <a:spcPct val="150000"/>
                        </a:lnSpc>
                        <a:spcBef>
                          <a:spcPts val="600"/>
                        </a:spcBef>
                        <a:spcAft>
                          <a:spcPts val="0"/>
                        </a:spcAft>
                      </a:pPr>
                      <a:r>
                        <a:rPr lang="en-US" sz="1400">
                          <a:effectLst/>
                          <a:latin typeface="Arial" charset="0"/>
                          <a:ea typeface="Calibri" charset="0"/>
                        </a:rPr>
                        <a:t>1999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600"/>
                        </a:spcBef>
                        <a:spcAft>
                          <a:spcPts val="0"/>
                        </a:spcAft>
                      </a:pPr>
                      <a:r>
                        <a:rPr lang="en-US" sz="1400">
                          <a:effectLst/>
                          <a:latin typeface="Arial" charset="0"/>
                          <a:ea typeface="Calibri" charset="0"/>
                        </a:rPr>
                        <a:t>0.60 (0.34-1.05)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600"/>
                        </a:spcBef>
                        <a:spcAft>
                          <a:spcPts val="0"/>
                        </a:spcAft>
                      </a:pPr>
                      <a:r>
                        <a:rPr lang="en-US" sz="1400">
                          <a:effectLst/>
                          <a:latin typeface="Arial" charset="0"/>
                          <a:ea typeface="Calibri" charset="0"/>
                        </a:rPr>
                        <a:t>0.72 (0.35-1.47)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600"/>
                        </a:spcBef>
                        <a:spcAft>
                          <a:spcPts val="0"/>
                        </a:spcAft>
                      </a:pPr>
                      <a:r>
                        <a:rPr lang="en-US" sz="1400">
                          <a:effectLst/>
                          <a:latin typeface="Arial" charset="0"/>
                          <a:ea typeface="Calibri" charset="0"/>
                        </a:rPr>
                        <a:t>0.80 (0.37-1.71)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37335">
                <a:tc>
                  <a:txBody>
                    <a:bodyPr/>
                    <a:lstStyle/>
                    <a:p>
                      <a:pPr marL="0" marR="0" algn="l">
                        <a:lnSpc>
                          <a:spcPct val="150000"/>
                        </a:lnSpc>
                        <a:spcBef>
                          <a:spcPts val="600"/>
                        </a:spcBef>
                        <a:spcAft>
                          <a:spcPts val="0"/>
                        </a:spcAft>
                      </a:pPr>
                      <a:r>
                        <a:rPr lang="en-US" sz="1400">
                          <a:effectLst/>
                          <a:latin typeface="Arial" charset="0"/>
                          <a:ea typeface="Calibri" charset="0"/>
                        </a:rPr>
                        <a:t>1992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600"/>
                        </a:spcBef>
                        <a:spcAft>
                          <a:spcPts val="0"/>
                        </a:spcAft>
                      </a:pPr>
                      <a:r>
                        <a:rPr lang="en-US" sz="1400" dirty="0">
                          <a:effectLst/>
                          <a:latin typeface="Arial" charset="0"/>
                          <a:ea typeface="Calibri" charset="0"/>
                        </a:rPr>
                        <a:t>1.0 </a:t>
                      </a:r>
                      <a:r>
                        <a:rPr lang="en-US" sz="1400" dirty="0" smtClean="0">
                          <a:effectLst/>
                          <a:latin typeface="Arial" charset="0"/>
                          <a:ea typeface="Calibri" charset="0"/>
                        </a:rPr>
                        <a:t>(ref)</a:t>
                      </a:r>
                      <a:endParaRPr lang="en-US" sz="14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600"/>
                        </a:spcBef>
                        <a:spcAft>
                          <a:spcPts val="0"/>
                        </a:spcAft>
                      </a:pPr>
                      <a:r>
                        <a:rPr lang="en-US" sz="1400" dirty="0">
                          <a:effectLst/>
                          <a:latin typeface="Arial" charset="0"/>
                          <a:ea typeface="Calibri" charset="0"/>
                        </a:rPr>
                        <a:t>1.0 </a:t>
                      </a:r>
                      <a:r>
                        <a:rPr lang="en-US" sz="1400" dirty="0" smtClean="0">
                          <a:effectLst/>
                          <a:latin typeface="Arial" charset="0"/>
                          <a:ea typeface="Calibri" charset="0"/>
                        </a:rPr>
                        <a:t>(ref)</a:t>
                      </a:r>
                      <a:endParaRPr lang="en-US" sz="14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600"/>
                        </a:spcBef>
                        <a:spcAft>
                          <a:spcPts val="0"/>
                        </a:spcAft>
                      </a:pPr>
                      <a:r>
                        <a:rPr lang="en-US" sz="1400" dirty="0">
                          <a:effectLst/>
                          <a:latin typeface="Arial" charset="0"/>
                          <a:ea typeface="Calibri" charset="0"/>
                        </a:rPr>
                        <a:t>1.0 </a:t>
                      </a:r>
                      <a:r>
                        <a:rPr lang="en-US" sz="1400" dirty="0" smtClean="0">
                          <a:effectLst/>
                          <a:latin typeface="Arial" charset="0"/>
                          <a:ea typeface="Calibri" charset="0"/>
                        </a:rPr>
                        <a:t>(ref)</a:t>
                      </a:r>
                      <a:endParaRPr lang="en-US" sz="14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37335">
                <a:tc gridSpan="4">
                  <a:txBody>
                    <a:bodyPr/>
                    <a:lstStyle/>
                    <a:p>
                      <a:pPr marL="0" marR="0" algn="l">
                        <a:lnSpc>
                          <a:spcPct val="150000"/>
                        </a:lnSpc>
                        <a:spcBef>
                          <a:spcPts val="600"/>
                        </a:spcBef>
                        <a:spcAft>
                          <a:spcPts val="0"/>
                        </a:spcAft>
                      </a:pPr>
                      <a:r>
                        <a:rPr lang="en-US" sz="1400" b="1">
                          <a:effectLst/>
                          <a:latin typeface="Arial" charset="0"/>
                          <a:ea typeface="Calibri" charset="0"/>
                        </a:rPr>
                        <a:t>African-American</a:t>
                      </a:r>
                      <a:endParaRPr lang="en-US" sz="140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37335">
                <a:tc>
                  <a:txBody>
                    <a:bodyPr/>
                    <a:lstStyle/>
                    <a:p>
                      <a:pPr marL="0" marR="0" algn="l">
                        <a:lnSpc>
                          <a:spcPct val="150000"/>
                        </a:lnSpc>
                        <a:spcBef>
                          <a:spcPts val="600"/>
                        </a:spcBef>
                        <a:spcAft>
                          <a:spcPts val="0"/>
                        </a:spcAft>
                      </a:pPr>
                      <a:r>
                        <a:rPr lang="en-US" sz="1400">
                          <a:effectLst/>
                          <a:latin typeface="Arial" charset="0"/>
                          <a:ea typeface="Calibri" charset="0"/>
                        </a:rPr>
                        <a:t>1999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600"/>
                        </a:spcBef>
                        <a:spcAft>
                          <a:spcPts val="0"/>
                        </a:spcAft>
                      </a:pPr>
                      <a:r>
                        <a:rPr lang="en-US" sz="1400" b="1" dirty="0">
                          <a:effectLst/>
                          <a:latin typeface="Arial" charset="0"/>
                          <a:ea typeface="Calibri" charset="0"/>
                        </a:rPr>
                        <a:t>0.52 (0.36-0.73)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600"/>
                        </a:spcBef>
                        <a:spcAft>
                          <a:spcPts val="0"/>
                        </a:spcAft>
                      </a:pPr>
                      <a:r>
                        <a:rPr lang="en-US" sz="1400" b="1" dirty="0">
                          <a:effectLst/>
                          <a:latin typeface="Arial" charset="0"/>
                          <a:ea typeface="Calibri" charset="0"/>
                        </a:rPr>
                        <a:t>0.65 (0.44-0.97)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600"/>
                        </a:spcBef>
                        <a:spcAft>
                          <a:spcPts val="0"/>
                        </a:spcAft>
                      </a:pPr>
                      <a:r>
                        <a:rPr lang="en-US" sz="1400" dirty="0">
                          <a:effectLst/>
                          <a:latin typeface="Arial" charset="0"/>
                          <a:ea typeface="Calibri" charset="0"/>
                        </a:rPr>
                        <a:t>0.87 (0.57-1.34)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37335">
                <a:tc>
                  <a:txBody>
                    <a:bodyPr/>
                    <a:lstStyle/>
                    <a:p>
                      <a:pPr marL="0" marR="0" algn="l">
                        <a:lnSpc>
                          <a:spcPct val="150000"/>
                        </a:lnSpc>
                        <a:spcBef>
                          <a:spcPts val="600"/>
                        </a:spcBef>
                        <a:spcAft>
                          <a:spcPts val="0"/>
                        </a:spcAft>
                      </a:pPr>
                      <a:r>
                        <a:rPr lang="en-US" sz="1400">
                          <a:effectLst/>
                          <a:latin typeface="Arial" charset="0"/>
                          <a:ea typeface="Calibri" charset="0"/>
                        </a:rPr>
                        <a:t>1992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600"/>
                        </a:spcBef>
                        <a:spcAft>
                          <a:spcPts val="0"/>
                        </a:spcAft>
                      </a:pPr>
                      <a:r>
                        <a:rPr lang="en-US" sz="1400" dirty="0">
                          <a:effectLst/>
                          <a:latin typeface="Arial" charset="0"/>
                          <a:ea typeface="Calibri" charset="0"/>
                        </a:rPr>
                        <a:t>1.0 </a:t>
                      </a:r>
                      <a:r>
                        <a:rPr lang="en-US" sz="1400" dirty="0" smtClean="0">
                          <a:effectLst/>
                          <a:latin typeface="Arial" charset="0"/>
                          <a:ea typeface="Calibri" charset="0"/>
                        </a:rPr>
                        <a:t>(ref)</a:t>
                      </a:r>
                      <a:endParaRPr lang="en-US" sz="14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600"/>
                        </a:spcBef>
                        <a:spcAft>
                          <a:spcPts val="0"/>
                        </a:spcAft>
                      </a:pPr>
                      <a:r>
                        <a:rPr lang="en-US" sz="1400" dirty="0">
                          <a:effectLst/>
                          <a:latin typeface="Arial" charset="0"/>
                          <a:ea typeface="Calibri" charset="0"/>
                        </a:rPr>
                        <a:t>1.0 </a:t>
                      </a:r>
                      <a:r>
                        <a:rPr lang="en-US" sz="1400" dirty="0" smtClean="0">
                          <a:effectLst/>
                          <a:latin typeface="Arial" charset="0"/>
                          <a:ea typeface="Calibri" charset="0"/>
                        </a:rPr>
                        <a:t>(ref)</a:t>
                      </a:r>
                      <a:endParaRPr lang="en-US" sz="14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600"/>
                        </a:spcBef>
                        <a:spcAft>
                          <a:spcPts val="0"/>
                        </a:spcAft>
                      </a:pPr>
                      <a:r>
                        <a:rPr lang="en-US" sz="1400" dirty="0">
                          <a:effectLst/>
                          <a:latin typeface="Arial" charset="0"/>
                          <a:ea typeface="Calibri" charset="0"/>
                        </a:rPr>
                        <a:t>1.0 </a:t>
                      </a:r>
                      <a:r>
                        <a:rPr lang="en-US" sz="1400" dirty="0" smtClean="0">
                          <a:effectLst/>
                          <a:latin typeface="Arial" charset="0"/>
                          <a:ea typeface="Calibri" charset="0"/>
                        </a:rPr>
                        <a:t>(ref)</a:t>
                      </a:r>
                      <a:endParaRPr lang="en-US" sz="14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37335">
                <a:tc gridSpan="4">
                  <a:txBody>
                    <a:bodyPr/>
                    <a:lstStyle/>
                    <a:p>
                      <a:pPr marL="0" marR="0" algn="l">
                        <a:lnSpc>
                          <a:spcPct val="150000"/>
                        </a:lnSpc>
                        <a:spcBef>
                          <a:spcPts val="600"/>
                        </a:spcBef>
                        <a:spcAft>
                          <a:spcPts val="0"/>
                        </a:spcAft>
                      </a:pPr>
                      <a:r>
                        <a:rPr lang="en-US" sz="1400" b="1" dirty="0">
                          <a:effectLst/>
                          <a:latin typeface="Arial" charset="0"/>
                          <a:ea typeface="Calibri" charset="0"/>
                        </a:rPr>
                        <a:t>Hispanic</a:t>
                      </a:r>
                      <a:endParaRPr lang="en-US" sz="14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337335">
                <a:tc>
                  <a:txBody>
                    <a:bodyPr/>
                    <a:lstStyle/>
                    <a:p>
                      <a:pPr marL="0" marR="0" algn="l">
                        <a:lnSpc>
                          <a:spcPct val="150000"/>
                        </a:lnSpc>
                        <a:spcBef>
                          <a:spcPts val="600"/>
                        </a:spcBef>
                        <a:spcAft>
                          <a:spcPts val="0"/>
                        </a:spcAft>
                      </a:pPr>
                      <a:r>
                        <a:rPr lang="en-US" sz="1400">
                          <a:effectLst/>
                          <a:latin typeface="Arial" charset="0"/>
                          <a:ea typeface="Calibri" charset="0"/>
                        </a:rPr>
                        <a:t>1999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600"/>
                        </a:spcBef>
                        <a:spcAft>
                          <a:spcPts val="0"/>
                        </a:spcAft>
                      </a:pPr>
                      <a:r>
                        <a:rPr lang="en-US" sz="1400" b="1" dirty="0">
                          <a:effectLst/>
                          <a:latin typeface="Arial" charset="0"/>
                          <a:ea typeface="Calibri" charset="0"/>
                        </a:rPr>
                        <a:t>0.64 (0.49-0.83)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600"/>
                        </a:spcBef>
                        <a:spcAft>
                          <a:spcPts val="0"/>
                        </a:spcAft>
                      </a:pPr>
                      <a:r>
                        <a:rPr lang="en-US" sz="1400" b="1">
                          <a:effectLst/>
                          <a:latin typeface="Arial" charset="0"/>
                          <a:ea typeface="Calibri" charset="0"/>
                        </a:rPr>
                        <a:t>0.60 (0.45-0.79)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600"/>
                        </a:spcBef>
                        <a:spcAft>
                          <a:spcPts val="0"/>
                        </a:spcAft>
                      </a:pPr>
                      <a:r>
                        <a:rPr lang="en-US" sz="1400" b="1" dirty="0">
                          <a:effectLst/>
                          <a:latin typeface="Arial" charset="0"/>
                          <a:ea typeface="Calibri" charset="0"/>
                        </a:rPr>
                        <a:t>0.62 (0.47-0.83)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337335">
                <a:tc>
                  <a:txBody>
                    <a:bodyPr/>
                    <a:lstStyle/>
                    <a:p>
                      <a:pPr marL="0" marR="0" algn="l">
                        <a:lnSpc>
                          <a:spcPct val="150000"/>
                        </a:lnSpc>
                        <a:spcBef>
                          <a:spcPts val="600"/>
                        </a:spcBef>
                        <a:spcAft>
                          <a:spcPts val="0"/>
                        </a:spcAft>
                      </a:pPr>
                      <a:r>
                        <a:rPr lang="en-US" sz="1400">
                          <a:effectLst/>
                          <a:latin typeface="Arial" charset="0"/>
                          <a:ea typeface="Calibri" charset="0"/>
                        </a:rPr>
                        <a:t>1992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600"/>
                        </a:spcBef>
                        <a:spcAft>
                          <a:spcPts val="0"/>
                        </a:spcAft>
                      </a:pPr>
                      <a:r>
                        <a:rPr lang="en-US" sz="1400" dirty="0">
                          <a:effectLst/>
                          <a:latin typeface="Arial" charset="0"/>
                          <a:ea typeface="Calibri" charset="0"/>
                        </a:rPr>
                        <a:t>1.0 </a:t>
                      </a:r>
                      <a:r>
                        <a:rPr lang="en-US" sz="1400" dirty="0" smtClean="0">
                          <a:effectLst/>
                          <a:latin typeface="Arial" charset="0"/>
                          <a:ea typeface="Calibri" charset="0"/>
                        </a:rPr>
                        <a:t>(ref)</a:t>
                      </a:r>
                      <a:endParaRPr lang="en-US" sz="14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600"/>
                        </a:spcBef>
                        <a:spcAft>
                          <a:spcPts val="0"/>
                        </a:spcAft>
                      </a:pPr>
                      <a:r>
                        <a:rPr lang="en-US" sz="1400" dirty="0">
                          <a:effectLst/>
                          <a:latin typeface="Arial" charset="0"/>
                          <a:ea typeface="Calibri" charset="0"/>
                        </a:rPr>
                        <a:t>1.00 </a:t>
                      </a:r>
                      <a:r>
                        <a:rPr lang="en-US" sz="1400" dirty="0" smtClean="0">
                          <a:effectLst/>
                          <a:latin typeface="Arial" charset="0"/>
                          <a:ea typeface="Calibri" charset="0"/>
                        </a:rPr>
                        <a:t>(ref)</a:t>
                      </a:r>
                      <a:endParaRPr lang="en-US" sz="14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600"/>
                        </a:spcBef>
                        <a:spcAft>
                          <a:spcPts val="0"/>
                        </a:spcAft>
                      </a:pPr>
                      <a:r>
                        <a:rPr lang="en-US" sz="1400" dirty="0">
                          <a:effectLst/>
                          <a:latin typeface="Arial" charset="0"/>
                          <a:ea typeface="Calibri" charset="0"/>
                        </a:rPr>
                        <a:t>1.00 </a:t>
                      </a:r>
                      <a:r>
                        <a:rPr lang="en-US" sz="1400" dirty="0" smtClean="0">
                          <a:effectLst/>
                          <a:latin typeface="Arial" charset="0"/>
                          <a:ea typeface="Calibri" charset="0"/>
                        </a:rPr>
                        <a:t>(ref)</a:t>
                      </a:r>
                      <a:endParaRPr lang="en-US" sz="1400" dirty="0">
                        <a:effectLst/>
                        <a:latin typeface="Arial" charset="0"/>
                        <a:ea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bl>
          </a:graphicData>
        </a:graphic>
      </p:graphicFrame>
      <p:sp>
        <p:nvSpPr>
          <p:cNvPr id="5" name="Rectangle 4"/>
          <p:cNvSpPr/>
          <p:nvPr/>
        </p:nvSpPr>
        <p:spPr>
          <a:xfrm>
            <a:off x="628650" y="5890267"/>
            <a:ext cx="8179686" cy="753732"/>
          </a:xfrm>
          <a:prstGeom prst="rect">
            <a:avLst/>
          </a:prstGeom>
        </p:spPr>
        <p:txBody>
          <a:bodyPr wrap="square">
            <a:spAutoFit/>
          </a:bodyPr>
          <a:lstStyle/>
          <a:p>
            <a:r>
              <a:rPr lang="en-US" sz="1400" b="1" dirty="0">
                <a:solidFill>
                  <a:srgbClr val="000000"/>
                </a:solidFill>
              </a:rPr>
              <a:t>Model 1 I</a:t>
            </a:r>
            <a:r>
              <a:rPr lang="en-US" sz="1400" dirty="0">
                <a:solidFill>
                  <a:srgbClr val="000000"/>
                </a:solidFill>
              </a:rPr>
              <a:t>ncluding cohort as predictor, adjusted for age, sex, race/ethnicity, baseline memory complaints </a:t>
            </a:r>
            <a:endParaRPr lang="en-US" sz="1400" dirty="0"/>
          </a:p>
          <a:p>
            <a:r>
              <a:rPr lang="en-US" sz="1400" b="1" dirty="0">
                <a:solidFill>
                  <a:srgbClr val="000000"/>
                </a:solidFill>
              </a:rPr>
              <a:t>Model 2: </a:t>
            </a:r>
            <a:r>
              <a:rPr lang="en-US" sz="1400" dirty="0">
                <a:solidFill>
                  <a:srgbClr val="000000"/>
                </a:solidFill>
              </a:rPr>
              <a:t>Model 1 plus diabetes, heart disease, stroke, hypertension, current smoking, and BMI </a:t>
            </a:r>
            <a:endParaRPr lang="en-US" sz="1400" dirty="0"/>
          </a:p>
          <a:p>
            <a:pPr>
              <a:lnSpc>
                <a:spcPct val="107000"/>
              </a:lnSpc>
              <a:spcAft>
                <a:spcPts val="800"/>
              </a:spcAft>
            </a:pPr>
            <a:r>
              <a:rPr lang="en-US" sz="1400" b="1" dirty="0">
                <a:solidFill>
                  <a:srgbClr val="000000"/>
                </a:solidFill>
                <a:ea typeface="Calibri" charset="0"/>
              </a:rPr>
              <a:t>Model 3: </a:t>
            </a:r>
            <a:r>
              <a:rPr lang="en-US" sz="1400" dirty="0">
                <a:solidFill>
                  <a:srgbClr val="000000"/>
                </a:solidFill>
                <a:ea typeface="Calibri" charset="0"/>
              </a:rPr>
              <a:t>Model 2 plus education  </a:t>
            </a:r>
            <a:endParaRPr lang="en-US" sz="1400" dirty="0">
              <a:effectLst/>
              <a:ea typeface="Calibri" charset="0"/>
            </a:endParaRPr>
          </a:p>
        </p:txBody>
      </p:sp>
      <p:sp>
        <p:nvSpPr>
          <p:cNvPr id="6" name="Oval 5"/>
          <p:cNvSpPr/>
          <p:nvPr/>
        </p:nvSpPr>
        <p:spPr>
          <a:xfrm>
            <a:off x="6861288" y="4015538"/>
            <a:ext cx="2059046" cy="20366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20666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lnSpc>
                <a:spcPct val="90000"/>
              </a:lnSpc>
              <a:spcBef>
                <a:spcPct val="0"/>
              </a:spcBef>
            </a:pPr>
            <a:r>
              <a:rPr lang="en-US" sz="2700" dirty="0">
                <a:latin typeface="+mj-lt"/>
              </a:rPr>
              <a:t>Racial difference in benefit from cognitive intervention is mediated by psychosocial factors: ACTIVE trial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943" y="2207316"/>
            <a:ext cx="8563897" cy="3197086"/>
          </a:xfrm>
          <a:prstGeom prst="rect">
            <a:avLst/>
          </a:prstGeom>
        </p:spPr>
      </p:pic>
      <p:sp>
        <p:nvSpPr>
          <p:cNvPr id="5" name="TextBox 4"/>
          <p:cNvSpPr txBox="1"/>
          <p:nvPr/>
        </p:nvSpPr>
        <p:spPr>
          <a:xfrm>
            <a:off x="5946700" y="5510852"/>
            <a:ext cx="3081344" cy="369332"/>
          </a:xfrm>
          <a:prstGeom prst="rect">
            <a:avLst/>
          </a:prstGeom>
          <a:noFill/>
        </p:spPr>
        <p:txBody>
          <a:bodyPr wrap="square" rtlCol="0">
            <a:spAutoFit/>
          </a:bodyPr>
          <a:lstStyle/>
          <a:p>
            <a:pPr algn="r"/>
            <a:r>
              <a:rPr lang="en-US" dirty="0"/>
              <a:t>Zahodne, et al. </a:t>
            </a:r>
            <a:r>
              <a:rPr lang="en-US" dirty="0" smtClean="0"/>
              <a:t>(2015)</a:t>
            </a:r>
            <a:endParaRPr lang="en-US" i="1" dirty="0"/>
          </a:p>
        </p:txBody>
      </p:sp>
    </p:spTree>
    <p:extLst>
      <p:ext uri="{BB962C8B-B14F-4D97-AF65-F5344CB8AC3E}">
        <p14:creationId xmlns:p14="http://schemas.microsoft.com/office/powerpoint/2010/main" val="15317478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797" y="474081"/>
            <a:ext cx="7886700" cy="421895"/>
          </a:xfrm>
        </p:spPr>
        <p:txBody>
          <a:bodyPr>
            <a:normAutofit fontScale="90000"/>
          </a:bodyPr>
          <a:lstStyle/>
          <a:p>
            <a:r>
              <a:rPr lang="en-US" dirty="0" smtClean="0"/>
              <a:t>Conclusions</a:t>
            </a:r>
            <a:endParaRPr lang="en-US" dirty="0"/>
          </a:p>
        </p:txBody>
      </p:sp>
      <p:sp>
        <p:nvSpPr>
          <p:cNvPr id="3" name="Content Placeholder 2"/>
          <p:cNvSpPr>
            <a:spLocks noGrp="1"/>
          </p:cNvSpPr>
          <p:nvPr>
            <p:ph idx="1"/>
          </p:nvPr>
        </p:nvSpPr>
        <p:spPr>
          <a:xfrm>
            <a:off x="345440" y="1212427"/>
            <a:ext cx="8717280" cy="5120640"/>
          </a:xfrm>
        </p:spPr>
        <p:txBody>
          <a:bodyPr>
            <a:normAutofit fontScale="85000" lnSpcReduction="20000"/>
          </a:bodyPr>
          <a:lstStyle/>
          <a:p>
            <a:r>
              <a:rPr lang="en-US" dirty="0" smtClean="0"/>
              <a:t>There are racial disparities in cognitive aging and AD</a:t>
            </a:r>
          </a:p>
          <a:p>
            <a:pPr lvl="1"/>
            <a:r>
              <a:rPr lang="en-US" dirty="0" smtClean="0"/>
              <a:t>Not attributable to assessment bias, although this is a major factor in some studies</a:t>
            </a:r>
          </a:p>
          <a:p>
            <a:pPr lvl="1"/>
            <a:r>
              <a:rPr lang="en-US" dirty="0" smtClean="0"/>
              <a:t>The independent effect of race on cognitive function is larger on intercept (cross-sectional) than on slope or change over time (longitudinal)</a:t>
            </a:r>
          </a:p>
          <a:p>
            <a:pPr lvl="1"/>
            <a:r>
              <a:rPr lang="en-US" dirty="0" smtClean="0"/>
              <a:t>Differences across studies may be attributable to differential recruitment, selection, and survival bias</a:t>
            </a:r>
          </a:p>
          <a:p>
            <a:pPr lvl="1"/>
            <a:r>
              <a:rPr lang="en-US" dirty="0" smtClean="0"/>
              <a:t>Declining trend of dementia incidence among African Americans is explained by secular increases in years of school</a:t>
            </a:r>
          </a:p>
          <a:p>
            <a:pPr lvl="1"/>
            <a:r>
              <a:rPr lang="en-US" dirty="0" smtClean="0"/>
              <a:t>Clinic-based cohorts are not appropriate for research on AD disparities</a:t>
            </a:r>
          </a:p>
          <a:p>
            <a:r>
              <a:rPr lang="en-US" dirty="0" smtClean="0"/>
              <a:t>Biological, environmental, and sociocultural mediators of disparities have been examined</a:t>
            </a:r>
          </a:p>
          <a:p>
            <a:pPr lvl="1"/>
            <a:r>
              <a:rPr lang="en-US" dirty="0" smtClean="0"/>
              <a:t>Indicators of school quality explain racial disparities in cognitive function cross-</a:t>
            </a:r>
            <a:r>
              <a:rPr lang="en-US" dirty="0" err="1" smtClean="0"/>
              <a:t>sectionally</a:t>
            </a:r>
            <a:r>
              <a:rPr lang="en-US" dirty="0"/>
              <a:t> </a:t>
            </a:r>
            <a:r>
              <a:rPr lang="en-US" dirty="0" smtClean="0"/>
              <a:t>and longitudinally, and AD </a:t>
            </a:r>
            <a:r>
              <a:rPr lang="en-US" dirty="0" smtClean="0"/>
              <a:t>incidence</a:t>
            </a:r>
          </a:p>
          <a:p>
            <a:pPr lvl="1"/>
            <a:r>
              <a:rPr lang="en-US" dirty="0" smtClean="0"/>
              <a:t>Intervening on psychosocial factors may narrow disparities in cognitive decline and improve response to interventions</a:t>
            </a:r>
            <a:endParaRPr lang="en-US" dirty="0" smtClean="0"/>
          </a:p>
          <a:p>
            <a:pPr lvl="1"/>
            <a:r>
              <a:rPr lang="en-US" dirty="0" smtClean="0"/>
              <a:t>Sociocultural factors correlate with African Ancestry and may confound relationship of African Ancestry with AD risk or age at onset</a:t>
            </a:r>
            <a:endParaRPr lang="en-US" dirty="0"/>
          </a:p>
        </p:txBody>
      </p:sp>
    </p:spTree>
    <p:extLst>
      <p:ext uri="{BB962C8B-B14F-4D97-AF65-F5344CB8AC3E}">
        <p14:creationId xmlns:p14="http://schemas.microsoft.com/office/powerpoint/2010/main" val="6647582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97" y="128059"/>
            <a:ext cx="7886700" cy="1325563"/>
          </a:xfrm>
        </p:spPr>
        <p:txBody>
          <a:bodyPr>
            <a:normAutofit/>
          </a:bodyPr>
          <a:lstStyle/>
          <a:p>
            <a:r>
              <a:rPr lang="en-US" dirty="0"/>
              <a:t>Understanding the </a:t>
            </a:r>
            <a:r>
              <a:rPr lang="en-US" dirty="0" smtClean="0"/>
              <a:t>mechanisms of dementia disparities</a:t>
            </a:r>
            <a:endParaRPr lang="en-US" dirty="0"/>
          </a:p>
        </p:txBody>
      </p:sp>
      <p:sp>
        <p:nvSpPr>
          <p:cNvPr id="3" name="Content Placeholder 2"/>
          <p:cNvSpPr>
            <a:spLocks noGrp="1"/>
          </p:cNvSpPr>
          <p:nvPr>
            <p:ph idx="1"/>
          </p:nvPr>
        </p:nvSpPr>
        <p:spPr>
          <a:xfrm>
            <a:off x="453813" y="1431454"/>
            <a:ext cx="8202507" cy="4977437"/>
          </a:xfrm>
        </p:spPr>
        <p:txBody>
          <a:bodyPr>
            <a:noAutofit/>
          </a:bodyPr>
          <a:lstStyle/>
          <a:p>
            <a:r>
              <a:rPr lang="en-US" sz="1800" dirty="0" smtClean="0"/>
              <a:t>Conduct studies </a:t>
            </a:r>
            <a:r>
              <a:rPr lang="en-US" sz="1800" dirty="0"/>
              <a:t>designed to elucidate causal mechanisms</a:t>
            </a:r>
          </a:p>
          <a:p>
            <a:r>
              <a:rPr lang="en-US" sz="1800" dirty="0"/>
              <a:t>Longitudinal </a:t>
            </a:r>
            <a:r>
              <a:rPr lang="en-US" sz="1800" dirty="0" smtClean="0"/>
              <a:t>studies</a:t>
            </a:r>
          </a:p>
          <a:p>
            <a:pPr lvl="1"/>
            <a:r>
              <a:rPr lang="en-US" sz="1600" dirty="0" smtClean="0"/>
              <a:t>baseline </a:t>
            </a:r>
            <a:r>
              <a:rPr lang="en-US" sz="1600" dirty="0"/>
              <a:t>prior to development of dementia (</a:t>
            </a:r>
            <a:r>
              <a:rPr lang="en-US" sz="1600" dirty="0" smtClean="0"/>
              <a:t>midlife or prior)</a:t>
            </a:r>
          </a:p>
          <a:p>
            <a:pPr lvl="1"/>
            <a:r>
              <a:rPr lang="en-US" sz="1600" dirty="0" smtClean="0"/>
              <a:t>repeat </a:t>
            </a:r>
            <a:r>
              <a:rPr lang="en-US" sz="1600" dirty="0"/>
              <a:t>cognitive </a:t>
            </a:r>
            <a:r>
              <a:rPr lang="en-US" sz="1600" dirty="0" smtClean="0"/>
              <a:t>assessment</a:t>
            </a:r>
          </a:p>
          <a:p>
            <a:pPr lvl="1"/>
            <a:r>
              <a:rPr lang="en-US" sz="1600" dirty="0" smtClean="0"/>
              <a:t>importance </a:t>
            </a:r>
            <a:r>
              <a:rPr lang="en-US" sz="1600" dirty="0"/>
              <a:t>of incidence and trajectory data</a:t>
            </a:r>
          </a:p>
          <a:p>
            <a:r>
              <a:rPr lang="en-US" sz="1800" dirty="0" smtClean="0"/>
              <a:t>Measure educational experience, not just years attended or credential</a:t>
            </a:r>
          </a:p>
          <a:p>
            <a:r>
              <a:rPr lang="en-US" sz="1800" dirty="0" smtClean="0"/>
              <a:t>Measure burden of neuropathology</a:t>
            </a:r>
          </a:p>
          <a:p>
            <a:r>
              <a:rPr lang="en-US" sz="1800" dirty="0" smtClean="0"/>
              <a:t>Follow up into mid-life and later life needed for school, twin, and birth cohorts</a:t>
            </a:r>
          </a:p>
          <a:p>
            <a:r>
              <a:rPr lang="en-US" sz="1800" dirty="0" smtClean="0"/>
              <a:t>Investigate potential critical </a:t>
            </a:r>
            <a:r>
              <a:rPr lang="en-US" sz="1800" dirty="0"/>
              <a:t>periods (elementary vs. secondary; later life learning)</a:t>
            </a:r>
          </a:p>
          <a:p>
            <a:r>
              <a:rPr lang="en-US" sz="1800" dirty="0" smtClean="0"/>
              <a:t>Evaluate </a:t>
            </a:r>
            <a:r>
              <a:rPr lang="en-US" sz="1800" dirty="0"/>
              <a:t>natural experiments using instrumental variables</a:t>
            </a:r>
          </a:p>
          <a:p>
            <a:r>
              <a:rPr lang="en-US" sz="1800" dirty="0" smtClean="0"/>
              <a:t>ADRD </a:t>
            </a:r>
            <a:r>
              <a:rPr lang="en-US" sz="1800" dirty="0"/>
              <a:t>outcomes incorporated within planned interventions</a:t>
            </a:r>
          </a:p>
          <a:p>
            <a:pPr lvl="1"/>
            <a:r>
              <a:rPr lang="en-US" sz="1600" dirty="0"/>
              <a:t>Increased income</a:t>
            </a:r>
          </a:p>
          <a:p>
            <a:pPr lvl="1"/>
            <a:r>
              <a:rPr lang="en-US" sz="1600" dirty="0"/>
              <a:t>Improving neighborhood and household</a:t>
            </a:r>
          </a:p>
          <a:p>
            <a:pPr lvl="1"/>
            <a:r>
              <a:rPr lang="en-US" sz="1600" dirty="0"/>
              <a:t>Values affirmation reduces stereotype threat/perceived racism</a:t>
            </a:r>
          </a:p>
          <a:p>
            <a:endParaRPr lang="en-US" sz="1800" dirty="0"/>
          </a:p>
        </p:txBody>
      </p:sp>
    </p:spTree>
    <p:extLst>
      <p:ext uri="{BB962C8B-B14F-4D97-AF65-F5344CB8AC3E}">
        <p14:creationId xmlns:p14="http://schemas.microsoft.com/office/powerpoint/2010/main" val="2585520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457200"/>
            <a:ext cx="8229600"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t>Overview</a:t>
            </a:r>
            <a:endParaRPr lang="en-US" sz="3200" dirty="0"/>
          </a:p>
        </p:txBody>
      </p:sp>
      <p:sp>
        <p:nvSpPr>
          <p:cNvPr id="7" name="Content Placeholder 2"/>
          <p:cNvSpPr txBox="1">
            <a:spLocks/>
          </p:cNvSpPr>
          <p:nvPr/>
        </p:nvSpPr>
        <p:spPr>
          <a:xfrm>
            <a:off x="457200" y="1537548"/>
            <a:ext cx="8229600" cy="45886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a:t>
            </a:r>
            <a:r>
              <a:rPr lang="en-US" dirty="0" smtClean="0"/>
              <a:t>vidence for disparities in cognitive aging and </a:t>
            </a:r>
            <a:r>
              <a:rPr lang="en-US" dirty="0" smtClean="0"/>
              <a:t>Alzheimer’s disease </a:t>
            </a:r>
            <a:endParaRPr lang="en-US" dirty="0" smtClean="0"/>
          </a:p>
          <a:p>
            <a:r>
              <a:rPr lang="en-US" dirty="0"/>
              <a:t>M</a:t>
            </a:r>
            <a:r>
              <a:rPr lang="en-US" dirty="0" smtClean="0"/>
              <a:t>ethodological challenges to AD disparities research</a:t>
            </a:r>
          </a:p>
          <a:p>
            <a:pPr lvl="1"/>
            <a:r>
              <a:rPr lang="en-US" dirty="0"/>
              <a:t>Prevalence vs. </a:t>
            </a:r>
            <a:r>
              <a:rPr lang="en-US" dirty="0" smtClean="0"/>
              <a:t>incidence</a:t>
            </a:r>
          </a:p>
          <a:p>
            <a:pPr lvl="1"/>
            <a:r>
              <a:rPr lang="en-US" dirty="0"/>
              <a:t>I</a:t>
            </a:r>
            <a:r>
              <a:rPr lang="en-US" dirty="0" smtClean="0"/>
              <a:t>ntercept </a:t>
            </a:r>
            <a:r>
              <a:rPr lang="en-US" dirty="0"/>
              <a:t>vs. </a:t>
            </a:r>
            <a:r>
              <a:rPr lang="en-US" dirty="0" smtClean="0"/>
              <a:t>slope</a:t>
            </a:r>
          </a:p>
          <a:p>
            <a:pPr lvl="1"/>
            <a:r>
              <a:rPr lang="en-US" dirty="0"/>
              <a:t>Neuropsychological assessment across racial/linguistic </a:t>
            </a:r>
            <a:r>
              <a:rPr lang="en-US" dirty="0" smtClean="0"/>
              <a:t>groups</a:t>
            </a:r>
            <a:endParaRPr lang="en-US" dirty="0"/>
          </a:p>
          <a:p>
            <a:pPr lvl="1"/>
            <a:r>
              <a:rPr lang="en-US" dirty="0"/>
              <a:t>Selection bias</a:t>
            </a:r>
          </a:p>
          <a:p>
            <a:pPr lvl="1"/>
            <a:r>
              <a:rPr lang="en-US" dirty="0"/>
              <a:t>Survival effect and possible crossover </a:t>
            </a:r>
            <a:r>
              <a:rPr lang="en-US" dirty="0" smtClean="0"/>
              <a:t>effect</a:t>
            </a:r>
          </a:p>
          <a:p>
            <a:r>
              <a:rPr lang="en-US" dirty="0" err="1" smtClean="0"/>
              <a:t>Lifecourse</a:t>
            </a:r>
            <a:r>
              <a:rPr lang="en-US" dirty="0" smtClean="0"/>
              <a:t> social mechanisms of racial </a:t>
            </a:r>
            <a:r>
              <a:rPr lang="en-US" dirty="0"/>
              <a:t>disparities in </a:t>
            </a:r>
            <a:r>
              <a:rPr lang="en-US" dirty="0" smtClean="0"/>
              <a:t>AD</a:t>
            </a:r>
            <a:endParaRPr lang="en-US" dirty="0"/>
          </a:p>
        </p:txBody>
      </p:sp>
    </p:spTree>
    <p:extLst>
      <p:ext uri="{BB962C8B-B14F-4D97-AF65-F5344CB8AC3E}">
        <p14:creationId xmlns:p14="http://schemas.microsoft.com/office/powerpoint/2010/main" val="3366206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oup 2"/>
          <p:cNvGrpSpPr>
            <a:grpSpLocks/>
          </p:cNvGrpSpPr>
          <p:nvPr/>
        </p:nvGrpSpPr>
        <p:grpSpPr bwMode="auto">
          <a:xfrm>
            <a:off x="6199465" y="1524408"/>
            <a:ext cx="2519363" cy="4606529"/>
            <a:chOff x="1576" y="144"/>
            <a:chExt cx="2116" cy="3869"/>
          </a:xfrm>
        </p:grpSpPr>
        <p:pic>
          <p:nvPicPr>
            <p:cNvPr id="20486" name="Picture 3" descr="0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 y="172"/>
              <a:ext cx="2105" cy="1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7" name="Picture 4" descr="3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8" y="1743"/>
              <a:ext cx="1031" cy="6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8" name="Picture 5" descr="4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6" y="1747"/>
              <a:ext cx="1081" cy="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9" name="Picture 6" descr="5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2" y="2418"/>
              <a:ext cx="2105" cy="7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90" name="Picture 7" descr="6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2" y="3153"/>
              <a:ext cx="1277" cy="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91" name="Picture 8" descr="9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6" y="3507"/>
              <a:ext cx="2105" cy="5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92" name="Picture 9" descr="7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4" y="3153"/>
              <a:ext cx="828" cy="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3" name="Freeform 10"/>
            <p:cNvSpPr>
              <a:spLocks/>
            </p:cNvSpPr>
            <p:nvPr/>
          </p:nvSpPr>
          <p:spPr bwMode="auto">
            <a:xfrm>
              <a:off x="1914" y="144"/>
              <a:ext cx="758" cy="1412"/>
            </a:xfrm>
            <a:custGeom>
              <a:avLst/>
              <a:gdLst>
                <a:gd name="T0" fmla="*/ 44 w 853"/>
                <a:gd name="T1" fmla="*/ 1093 h 1412"/>
                <a:gd name="T2" fmla="*/ 9 w 853"/>
                <a:gd name="T3" fmla="*/ 241 h 1412"/>
                <a:gd name="T4" fmla="*/ 97 w 853"/>
                <a:gd name="T5" fmla="*/ 169 h 1412"/>
                <a:gd name="T6" fmla="*/ 174 w 853"/>
                <a:gd name="T7" fmla="*/ 1255 h 1412"/>
                <a:gd name="T8" fmla="*/ 44 w 853"/>
                <a:gd name="T9" fmla="*/ 1093 h 1412"/>
                <a:gd name="T10" fmla="*/ 0 60000 65536"/>
                <a:gd name="T11" fmla="*/ 0 60000 65536"/>
                <a:gd name="T12" fmla="*/ 0 60000 65536"/>
                <a:gd name="T13" fmla="*/ 0 60000 65536"/>
                <a:gd name="T14" fmla="*/ 0 60000 65536"/>
                <a:gd name="T15" fmla="*/ 0 w 853"/>
                <a:gd name="T16" fmla="*/ 0 h 1412"/>
                <a:gd name="T17" fmla="*/ 853 w 853"/>
                <a:gd name="T18" fmla="*/ 1412 h 1412"/>
              </a:gdLst>
              <a:ahLst/>
              <a:cxnLst>
                <a:cxn ang="T10">
                  <a:pos x="T0" y="T1"/>
                </a:cxn>
                <a:cxn ang="T11">
                  <a:pos x="T2" y="T3"/>
                </a:cxn>
                <a:cxn ang="T12">
                  <a:pos x="T4" y="T5"/>
                </a:cxn>
                <a:cxn ang="T13">
                  <a:pos x="T6" y="T7"/>
                </a:cxn>
                <a:cxn ang="T14">
                  <a:pos x="T8" y="T9"/>
                </a:cxn>
              </a:cxnLst>
              <a:rect l="T15" t="T16" r="T17" b="T18"/>
              <a:pathLst>
                <a:path w="853" h="1412">
                  <a:moveTo>
                    <a:pt x="203" y="1093"/>
                  </a:moveTo>
                  <a:cubicBezTo>
                    <a:pt x="75" y="924"/>
                    <a:pt x="0" y="395"/>
                    <a:pt x="41" y="241"/>
                  </a:cubicBezTo>
                  <a:cubicBezTo>
                    <a:pt x="82" y="87"/>
                    <a:pt x="321" y="0"/>
                    <a:pt x="449" y="169"/>
                  </a:cubicBezTo>
                  <a:cubicBezTo>
                    <a:pt x="577" y="338"/>
                    <a:pt x="853" y="1098"/>
                    <a:pt x="809" y="1255"/>
                  </a:cubicBezTo>
                  <a:cubicBezTo>
                    <a:pt x="765" y="1412"/>
                    <a:pt x="331" y="1262"/>
                    <a:pt x="203" y="1093"/>
                  </a:cubicBezTo>
                  <a:close/>
                </a:path>
              </a:pathLst>
            </a:custGeom>
            <a:noFill/>
            <a:ln w="28575">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1350"/>
            </a:p>
          </p:txBody>
        </p:sp>
      </p:grpSp>
      <p:sp>
        <p:nvSpPr>
          <p:cNvPr id="513035" name="Text Box 11"/>
          <p:cNvSpPr txBox="1">
            <a:spLocks noChangeArrowheads="1"/>
          </p:cNvSpPr>
          <p:nvPr/>
        </p:nvSpPr>
        <p:spPr bwMode="auto">
          <a:xfrm>
            <a:off x="4294465" y="1524408"/>
            <a:ext cx="1905000" cy="900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sz="1050" i="1" dirty="0">
                <a:latin typeface="Arial Black" panose="020B0A04020102020204" pitchFamily="34" charset="0"/>
              </a:rPr>
              <a:t>INWOOD </a:t>
            </a:r>
          </a:p>
          <a:p>
            <a:pPr algn="r" eaLnBrk="1" hangingPunct="1">
              <a:spcBef>
                <a:spcPct val="50000"/>
              </a:spcBef>
            </a:pPr>
            <a:r>
              <a:rPr lang="en-US" sz="1050" i="1" dirty="0">
                <a:latin typeface="Arial Black" panose="020B0A04020102020204" pitchFamily="34" charset="0"/>
              </a:rPr>
              <a:t>WASHINGTON HEIGHTS</a:t>
            </a:r>
          </a:p>
          <a:p>
            <a:pPr algn="r" eaLnBrk="1" hangingPunct="1">
              <a:spcBef>
                <a:spcPct val="50000"/>
              </a:spcBef>
            </a:pPr>
            <a:r>
              <a:rPr lang="en-US" sz="1050" i="1" dirty="0">
                <a:latin typeface="Arial Black" panose="020B0A04020102020204" pitchFamily="34" charset="0"/>
              </a:rPr>
              <a:t>HAMILTON HEIGHTS</a:t>
            </a:r>
          </a:p>
        </p:txBody>
      </p:sp>
      <p:sp>
        <p:nvSpPr>
          <p:cNvPr id="513036" name="Text Box 12"/>
          <p:cNvSpPr txBox="1">
            <a:spLocks noChangeArrowheads="1"/>
          </p:cNvSpPr>
          <p:nvPr/>
        </p:nvSpPr>
        <p:spPr bwMode="auto">
          <a:xfrm>
            <a:off x="422792" y="1483916"/>
            <a:ext cx="4877871"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sz="1600" dirty="0">
                <a:latin typeface="Calibri" panose="020F0502020204030204" pitchFamily="34" charset="0"/>
              </a:rPr>
              <a:t>N = 2125 in 1992, added 2174 in 1999 </a:t>
            </a:r>
          </a:p>
          <a:p>
            <a:pPr eaLnBrk="1" hangingPunct="1">
              <a:buFontTx/>
              <a:buChar char="•"/>
            </a:pPr>
            <a:r>
              <a:rPr lang="en-US" sz="1600" dirty="0" smtClean="0">
                <a:latin typeface="Calibri" panose="020F0502020204030204" pitchFamily="34" charset="0"/>
              </a:rPr>
              <a:t>Age </a:t>
            </a:r>
            <a:r>
              <a:rPr lang="en-US" sz="1600" dirty="0">
                <a:latin typeface="Calibri" panose="020F0502020204030204" pitchFamily="34" charset="0"/>
              </a:rPr>
              <a:t>65 and </a:t>
            </a:r>
            <a:r>
              <a:rPr lang="en-US" sz="1600" dirty="0" smtClean="0">
                <a:latin typeface="Calibri" panose="020F0502020204030204" pitchFamily="34" charset="0"/>
              </a:rPr>
              <a:t>older</a:t>
            </a:r>
            <a:endParaRPr lang="en-US" sz="1600" dirty="0">
              <a:latin typeface="Calibri" panose="020F0502020204030204" pitchFamily="34" charset="0"/>
            </a:endParaRPr>
          </a:p>
          <a:p>
            <a:pPr eaLnBrk="1" hangingPunct="1">
              <a:buFontTx/>
              <a:buChar char="•"/>
            </a:pPr>
            <a:r>
              <a:rPr lang="en-US" sz="1600" dirty="0">
                <a:latin typeface="Calibri" panose="020F0502020204030204" pitchFamily="34" charset="0"/>
              </a:rPr>
              <a:t>Women (68%) outnumbered men (32%), consistent with age group</a:t>
            </a:r>
          </a:p>
          <a:p>
            <a:pPr eaLnBrk="1" hangingPunct="1">
              <a:buFontTx/>
              <a:buChar char="•"/>
            </a:pPr>
            <a:r>
              <a:rPr lang="en-US" sz="1600" dirty="0">
                <a:latin typeface="Calibri" panose="020F0502020204030204" pitchFamily="34" charset="0"/>
              </a:rPr>
              <a:t>Tested in Spanish (37%) or English (63%)</a:t>
            </a:r>
          </a:p>
          <a:p>
            <a:pPr eaLnBrk="1" hangingPunct="1">
              <a:buFontTx/>
              <a:buChar char="•"/>
            </a:pPr>
            <a:r>
              <a:rPr lang="en-US" sz="1600" dirty="0">
                <a:latin typeface="Calibri" panose="020F0502020204030204" pitchFamily="34" charset="0"/>
              </a:rPr>
              <a:t>Seen in home at 18 – 24 month intervals</a:t>
            </a:r>
          </a:p>
          <a:p>
            <a:pPr eaLnBrk="1" hangingPunct="1">
              <a:buFontTx/>
              <a:buChar char="•"/>
            </a:pPr>
            <a:r>
              <a:rPr lang="en-US" sz="1600" dirty="0" err="1">
                <a:latin typeface="Calibri" panose="020F0502020204030204" pitchFamily="34" charset="0"/>
              </a:rPr>
              <a:t>Dx</a:t>
            </a:r>
            <a:r>
              <a:rPr lang="en-US" sz="1600" dirty="0">
                <a:latin typeface="Calibri" panose="020F0502020204030204" pitchFamily="34" charset="0"/>
              </a:rPr>
              <a:t> based on neuropsychological test battery, medical &amp; functional interview </a:t>
            </a:r>
          </a:p>
        </p:txBody>
      </p:sp>
      <p:graphicFrame>
        <p:nvGraphicFramePr>
          <p:cNvPr id="2" name="Object 13"/>
          <p:cNvGraphicFramePr>
            <a:graphicFrameLocks noChangeAspect="1"/>
          </p:cNvGraphicFramePr>
          <p:nvPr>
            <p:extLst/>
          </p:nvPr>
        </p:nvGraphicFramePr>
        <p:xfrm>
          <a:off x="422792" y="3736391"/>
          <a:ext cx="4114484" cy="2714289"/>
        </p:xfrm>
        <a:graphic>
          <a:graphicData uri="http://schemas.openxmlformats.org/drawingml/2006/chart">
            <c:chart xmlns:c="http://schemas.openxmlformats.org/drawingml/2006/chart" xmlns:r="http://schemas.openxmlformats.org/officeDocument/2006/relationships" r:id="rId10"/>
          </a:graphicData>
        </a:graphic>
      </p:graphicFrame>
      <p:sp>
        <p:nvSpPr>
          <p:cNvPr id="15" name="Title 1"/>
          <p:cNvSpPr txBox="1">
            <a:spLocks/>
          </p:cNvSpPr>
          <p:nvPr/>
        </p:nvSpPr>
        <p:spPr>
          <a:xfrm>
            <a:off x="339209" y="44648"/>
            <a:ext cx="7886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t>Washington Heights/Hamilton Heights/</a:t>
            </a:r>
            <a:r>
              <a:rPr lang="en-US" sz="3200" dirty="0" err="1" smtClean="0"/>
              <a:t>Inwood</a:t>
            </a:r>
            <a:r>
              <a:rPr lang="en-US" sz="3200" dirty="0" smtClean="0"/>
              <a:t> Columbia Aging Project (WHICAP)</a:t>
            </a:r>
            <a:endParaRPr lang="en-US" sz="2400" dirty="0"/>
          </a:p>
        </p:txBody>
      </p:sp>
    </p:spTree>
    <p:extLst>
      <p:ext uri="{BB962C8B-B14F-4D97-AF65-F5344CB8AC3E}">
        <p14:creationId xmlns:p14="http://schemas.microsoft.com/office/powerpoint/2010/main" val="97526393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extLst>
              <p:ext uri="{D42A27DB-BD31-4B8C-83A1-F6EECF244321}">
                <p14:modId xmlns:p14="http://schemas.microsoft.com/office/powerpoint/2010/main" val="144874089"/>
              </p:ext>
            </p:extLst>
          </p:nvPr>
        </p:nvGraphicFramePr>
        <p:xfrm>
          <a:off x="928482" y="2066925"/>
          <a:ext cx="7699094" cy="4350544"/>
        </p:xfrm>
        <a:graphic>
          <a:graphicData uri="http://schemas.openxmlformats.org/presentationml/2006/ole">
            <mc:AlternateContent xmlns:mc="http://schemas.openxmlformats.org/markup-compatibility/2006">
              <mc:Choice xmlns:v="urn:schemas-microsoft-com:vml" Requires="v">
                <p:oleObj spid="_x0000_s9263" r:id="rId4" imgW="9028959" imgH="5102794" progId="Excel.Chart.8">
                  <p:embed/>
                </p:oleObj>
              </mc:Choice>
              <mc:Fallback>
                <p:oleObj r:id="rId4" imgW="9028959" imgH="5102794"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482" y="2066925"/>
                        <a:ext cx="7699094" cy="43505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2532" name="Text Box 5"/>
          <p:cNvSpPr txBox="1">
            <a:spLocks noChangeArrowheads="1"/>
          </p:cNvSpPr>
          <p:nvPr/>
        </p:nvSpPr>
        <p:spPr bwMode="auto">
          <a:xfrm rot="-5400000">
            <a:off x="866775" y="3488509"/>
            <a:ext cx="31432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sz="1350" dirty="0">
                <a:latin typeface="Calibri" panose="020F0502020204030204" pitchFamily="34" charset="0"/>
              </a:rPr>
              <a:t>Annual age-specific incidence</a:t>
            </a:r>
          </a:p>
        </p:txBody>
      </p:sp>
      <p:sp>
        <p:nvSpPr>
          <p:cNvPr id="22533" name="Text Box 6"/>
          <p:cNvSpPr txBox="1">
            <a:spLocks noChangeArrowheads="1"/>
          </p:cNvSpPr>
          <p:nvPr/>
        </p:nvSpPr>
        <p:spPr bwMode="auto">
          <a:xfrm>
            <a:off x="5715000" y="6290511"/>
            <a:ext cx="2971800"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sz="1050">
                <a:latin typeface="Calibri" panose="020F0502020204030204" pitchFamily="34" charset="0"/>
              </a:rPr>
              <a:t>Tang et al., 2001; Neurology 56: 49-56 </a:t>
            </a:r>
          </a:p>
        </p:txBody>
      </p:sp>
      <p:sp>
        <p:nvSpPr>
          <p:cNvPr id="7" name="Title 1"/>
          <p:cNvSpPr txBox="1">
            <a:spLocks/>
          </p:cNvSpPr>
          <p:nvPr/>
        </p:nvSpPr>
        <p:spPr>
          <a:xfrm>
            <a:off x="457200" y="685800"/>
            <a:ext cx="8229600" cy="990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t>Evidence of Disparities</a:t>
            </a:r>
            <a:br>
              <a:rPr lang="en-US" sz="2400" dirty="0" smtClean="0"/>
            </a:br>
            <a:r>
              <a:rPr lang="en-US" sz="2400" dirty="0" smtClean="0"/>
              <a:t>Incidence of AD by Age and Race/Ethnicity WHICAP 2001</a:t>
            </a:r>
            <a:endParaRPr lang="en-US" sz="2400" dirty="0"/>
          </a:p>
        </p:txBody>
      </p:sp>
    </p:spTree>
    <p:extLst>
      <p:ext uri="{BB962C8B-B14F-4D97-AF65-F5344CB8AC3E}">
        <p14:creationId xmlns:p14="http://schemas.microsoft.com/office/powerpoint/2010/main" val="271059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cstate="screen">
            <a:extLst>
              <a:ext uri="{28A0092B-C50C-407E-A947-70E740481C1C}">
                <a14:useLocalDpi xmlns:a14="http://schemas.microsoft.com/office/drawing/2010/main"/>
              </a:ext>
            </a:extLst>
          </a:blip>
          <a:srcRect l="-28339"/>
          <a:stretch/>
        </p:blipFill>
        <p:spPr>
          <a:xfrm>
            <a:off x="-47018" y="-9728"/>
            <a:ext cx="212404" cy="6867728"/>
          </a:xfrm>
          <a:prstGeom prst="rect">
            <a:avLst/>
          </a:prstGeom>
        </p:spPr>
      </p:pic>
      <p:sp>
        <p:nvSpPr>
          <p:cNvPr id="2" name="Title 1"/>
          <p:cNvSpPr>
            <a:spLocks noGrp="1"/>
          </p:cNvSpPr>
          <p:nvPr>
            <p:ph type="title"/>
          </p:nvPr>
        </p:nvSpPr>
        <p:spPr>
          <a:xfrm>
            <a:off x="457200" y="685800"/>
            <a:ext cx="8229600" cy="990600"/>
          </a:xfrm>
        </p:spPr>
        <p:txBody>
          <a:bodyPr>
            <a:noAutofit/>
          </a:bodyPr>
          <a:lstStyle/>
          <a:p>
            <a:r>
              <a:rPr lang="en-US" sz="2400" dirty="0"/>
              <a:t>Evidence of </a:t>
            </a:r>
            <a:r>
              <a:rPr lang="en-US" sz="2400" dirty="0" smtClean="0"/>
              <a:t>Disparities</a:t>
            </a:r>
            <a:br>
              <a:rPr lang="en-US" sz="2400" dirty="0" smtClean="0"/>
            </a:br>
            <a:r>
              <a:rPr lang="en-US" sz="2400" dirty="0" smtClean="0"/>
              <a:t>Prevalence </a:t>
            </a:r>
            <a:r>
              <a:rPr lang="en-US" sz="2400" dirty="0"/>
              <a:t>of Cognitive Impairment </a:t>
            </a:r>
            <a:r>
              <a:rPr lang="en-US" sz="2400" dirty="0" smtClean="0"/>
              <a:t>by </a:t>
            </a:r>
            <a:r>
              <a:rPr lang="en-US" sz="2400" dirty="0"/>
              <a:t>Age and Race/</a:t>
            </a:r>
            <a:r>
              <a:rPr lang="en-US" sz="2400" dirty="0" smtClean="0"/>
              <a:t>Ethnicity HRS 2006</a:t>
            </a:r>
            <a:endParaRPr lang="en-US" sz="2400" dirty="0"/>
          </a:p>
        </p:txBody>
      </p:sp>
      <p:pic>
        <p:nvPicPr>
          <p:cNvPr id="3" name="Picture 2"/>
          <p:cNvPicPr>
            <a:picLocks noChangeAspect="1"/>
          </p:cNvPicPr>
          <p:nvPr/>
        </p:nvPicPr>
        <p:blipFill>
          <a:blip r:embed="rId4"/>
          <a:stretch>
            <a:fillRect/>
          </a:stretch>
        </p:blipFill>
        <p:spPr>
          <a:xfrm>
            <a:off x="762000" y="1909755"/>
            <a:ext cx="6781800" cy="4872045"/>
          </a:xfrm>
          <a:prstGeom prst="rect">
            <a:avLst/>
          </a:prstGeom>
        </p:spPr>
      </p:pic>
      <p:sp>
        <p:nvSpPr>
          <p:cNvPr id="4" name="TextBox 3"/>
          <p:cNvSpPr txBox="1"/>
          <p:nvPr/>
        </p:nvSpPr>
        <p:spPr>
          <a:xfrm>
            <a:off x="6096000" y="6477000"/>
            <a:ext cx="3048000" cy="369332"/>
          </a:xfrm>
          <a:prstGeom prst="rect">
            <a:avLst/>
          </a:prstGeom>
          <a:noFill/>
        </p:spPr>
        <p:txBody>
          <a:bodyPr wrap="square" rtlCol="0">
            <a:spAutoFit/>
          </a:bodyPr>
          <a:lstStyle/>
          <a:p>
            <a:r>
              <a:rPr lang="en-US" dirty="0" smtClean="0"/>
              <a:t>Alzheimer’s Association, 2010 </a:t>
            </a:r>
            <a:endParaRPr lang="en-US" dirty="0"/>
          </a:p>
        </p:txBody>
      </p:sp>
    </p:spTree>
    <p:extLst>
      <p:ext uri="{BB962C8B-B14F-4D97-AF65-F5344CB8AC3E}">
        <p14:creationId xmlns:p14="http://schemas.microsoft.com/office/powerpoint/2010/main" val="538907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720"/>
            <a:ext cx="8229600" cy="1143000"/>
          </a:xfrm>
        </p:spPr>
        <p:txBody>
          <a:bodyPr>
            <a:normAutofit fontScale="90000"/>
          </a:bodyPr>
          <a:lstStyle/>
          <a:p>
            <a:r>
              <a:rPr lang="en-US" sz="3200" dirty="0" smtClean="0"/>
              <a:t>Evidence of Disparities</a:t>
            </a:r>
            <a:br>
              <a:rPr lang="en-US" sz="3200" dirty="0" smtClean="0"/>
            </a:br>
            <a:r>
              <a:rPr lang="en-US" sz="3200" dirty="0" smtClean="0"/>
              <a:t>Kaiser Permanente Northern California</a:t>
            </a:r>
            <a:br>
              <a:rPr lang="en-US" sz="3200" dirty="0" smtClean="0"/>
            </a:br>
            <a:r>
              <a:rPr lang="en-US" sz="2800" dirty="0" err="1" smtClean="0"/>
              <a:t>Mayeda</a:t>
            </a:r>
            <a:r>
              <a:rPr lang="en-US" sz="2800" dirty="0" smtClean="0"/>
              <a:t> et al., 2016</a:t>
            </a:r>
            <a:endParaRPr lang="en-US" sz="2800" dirty="0"/>
          </a:p>
        </p:txBody>
      </p:sp>
      <p:pic>
        <p:nvPicPr>
          <p:cNvPr id="5" name="Picture 4"/>
          <p:cNvPicPr>
            <a:picLocks noChangeAspect="1"/>
          </p:cNvPicPr>
          <p:nvPr/>
        </p:nvPicPr>
        <p:blipFill>
          <a:blip r:embed="rId3"/>
          <a:stretch>
            <a:fillRect/>
          </a:stretch>
        </p:blipFill>
        <p:spPr>
          <a:xfrm>
            <a:off x="838200" y="1447800"/>
            <a:ext cx="8086140" cy="5270261"/>
          </a:xfrm>
          <a:prstGeom prst="rect">
            <a:avLst/>
          </a:prstGeom>
        </p:spPr>
      </p:pic>
    </p:spTree>
    <p:extLst>
      <p:ext uri="{BB962C8B-B14F-4D97-AF65-F5344CB8AC3E}">
        <p14:creationId xmlns:p14="http://schemas.microsoft.com/office/powerpoint/2010/main" val="1624519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Methodological challenges to </a:t>
            </a:r>
            <a:r>
              <a:rPr lang="en-US" dirty="0" smtClean="0"/>
              <a:t>disparities research on cognitive aging and dementia</a:t>
            </a:r>
            <a:endParaRPr lang="en-US" dirty="0"/>
          </a:p>
        </p:txBody>
      </p:sp>
    </p:spTree>
    <p:extLst>
      <p:ext uri="{BB962C8B-B14F-4D97-AF65-F5344CB8AC3E}">
        <p14:creationId xmlns:p14="http://schemas.microsoft.com/office/powerpoint/2010/main" val="3352562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7181</TotalTime>
  <Words>1747</Words>
  <Application>Microsoft Office PowerPoint</Application>
  <PresentationFormat>On-screen Show (4:3)</PresentationFormat>
  <Paragraphs>249</Paragraphs>
  <Slides>35</Slides>
  <Notes>14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5" baseType="lpstr">
      <vt:lpstr>ＭＳ Ｐゴシック</vt:lpstr>
      <vt:lpstr>Arial</vt:lpstr>
      <vt:lpstr>Arial Black</vt:lpstr>
      <vt:lpstr>Calibri</vt:lpstr>
      <vt:lpstr>Calibri Light</vt:lpstr>
      <vt:lpstr>msgothic</vt:lpstr>
      <vt:lpstr>Wingdings</vt:lpstr>
      <vt:lpstr>Office Theme</vt:lpstr>
      <vt:lpstr>Microsoft Excel Chart</vt:lpstr>
      <vt:lpstr>Worksheet</vt:lpstr>
      <vt:lpstr>Lifecourse Social Conditions and Racial and Ethnic Patterns of Cognitive Aging</vt:lpstr>
      <vt:lpstr>  Presenter Disclosures</vt:lpstr>
      <vt:lpstr>Collaborators</vt:lpstr>
      <vt:lpstr>PowerPoint Presentation</vt:lpstr>
      <vt:lpstr>PowerPoint Presentation</vt:lpstr>
      <vt:lpstr>PowerPoint Presentation</vt:lpstr>
      <vt:lpstr>Evidence of Disparities Prevalence of Cognitive Impairment by Age and Race/Ethnicity HRS 2006</vt:lpstr>
      <vt:lpstr>Evidence of Disparities Kaiser Permanente Northern California Mayeda et al., 2016</vt:lpstr>
      <vt:lpstr>Methodological challenges to disparities research on cognitive aging and dementia</vt:lpstr>
      <vt:lpstr>Selection Bias</vt:lpstr>
      <vt:lpstr>Racial differences in mixed pathology in black and white decedents with Alzheimer disease (AD) dementia</vt:lpstr>
      <vt:lpstr>Survival Bias</vt:lpstr>
      <vt:lpstr>Evidence for age-as-leveler effects</vt:lpstr>
      <vt:lpstr>PowerPoint Presentation</vt:lpstr>
      <vt:lpstr>Blacks and Hispanics have more rapid memory decline as compared to Whites in WHICAP</vt:lpstr>
      <vt:lpstr>Blacks and Hispanics have more rapid memory decline as compared to Whites in WHICAP</vt:lpstr>
      <vt:lpstr>Causal pathways linking race, cognitive aging, and AD</vt:lpstr>
      <vt:lpstr>Biological Mediators of AD Disparities: Age, ethnicity, and relative WMH volume</vt:lpstr>
      <vt:lpstr>WMH &amp; language</vt:lpstr>
      <vt:lpstr>Hippocampal vol. &amp; incident dementia</vt:lpstr>
      <vt:lpstr>Admixture mapping</vt:lpstr>
      <vt:lpstr>Social factors correlate with African Ancestry and could confound relationship with AD</vt:lpstr>
      <vt:lpstr>School Quality</vt:lpstr>
      <vt:lpstr>Length of School Year</vt:lpstr>
      <vt:lpstr>Student Teacher Ratio</vt:lpstr>
      <vt:lpstr>Determinants of cross-sectional language test performance</vt:lpstr>
      <vt:lpstr>PowerPoint Presentation</vt:lpstr>
      <vt:lpstr>Racial disparities by US region of primary school education in HRS</vt:lpstr>
      <vt:lpstr>Reading level and Memory</vt:lpstr>
      <vt:lpstr>Disparities in WHICAP</vt:lpstr>
      <vt:lpstr>Mechanisms of AD Disparities in WHICAP</vt:lpstr>
      <vt:lpstr>Secular Trends in AD incidence by race Schupf et al., under review</vt:lpstr>
      <vt:lpstr>Racial difference in benefit from cognitive intervention is mediated by psychosocial factors: ACTIVE trial</vt:lpstr>
      <vt:lpstr>Conclusions</vt:lpstr>
      <vt:lpstr>Understanding the mechanisms of dementia disparities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Manly, Jennifer</dc:creator>
  <cp:lastModifiedBy>JM</cp:lastModifiedBy>
  <cp:revision>134</cp:revision>
  <dcterms:created xsi:type="dcterms:W3CDTF">2016-03-26T21:43:20Z</dcterms:created>
  <dcterms:modified xsi:type="dcterms:W3CDTF">2016-10-27T02:12:41Z</dcterms:modified>
</cp:coreProperties>
</file>